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handoutMasterIdLst>
    <p:handoutMasterId r:id="rId22"/>
  </p:handoutMasterIdLst>
  <p:sldIdLst>
    <p:sldId id="256" r:id="rId2"/>
    <p:sldId id="273" r:id="rId3"/>
    <p:sldId id="274" r:id="rId4"/>
    <p:sldId id="287" r:id="rId5"/>
    <p:sldId id="332" r:id="rId6"/>
    <p:sldId id="381" r:id="rId7"/>
    <p:sldId id="382" r:id="rId8"/>
    <p:sldId id="383" r:id="rId9"/>
    <p:sldId id="344" r:id="rId10"/>
    <p:sldId id="378" r:id="rId11"/>
    <p:sldId id="379" r:id="rId12"/>
    <p:sldId id="380" r:id="rId13"/>
    <p:sldId id="341" r:id="rId14"/>
    <p:sldId id="373" r:id="rId15"/>
    <p:sldId id="377" r:id="rId16"/>
    <p:sldId id="374" r:id="rId17"/>
    <p:sldId id="300" r:id="rId18"/>
    <p:sldId id="290" r:id="rId19"/>
    <p:sldId id="272" r:id="rId2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12316D"/>
    <a:srgbClr val="5DD5FF"/>
    <a:srgbClr val="F2F2F2"/>
    <a:srgbClr val="D9D9D9"/>
    <a:srgbClr val="FFD757"/>
    <a:srgbClr val="FF5D5D"/>
    <a:srgbClr val="BFBFBF"/>
    <a:srgbClr val="1F3D6F"/>
    <a:srgbClr val="F8DC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53" autoAdjust="0"/>
    <p:restoredTop sz="95958" autoAdjust="0"/>
  </p:normalViewPr>
  <p:slideViewPr>
    <p:cSldViewPr snapToGrid="0">
      <p:cViewPr varScale="1">
        <p:scale>
          <a:sx n="90" d="100"/>
          <a:sy n="90" d="100"/>
        </p:scale>
        <p:origin x="232" y="72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95"/>
    </p:cViewPr>
  </p:sorterViewPr>
  <p:notesViewPr>
    <p:cSldViewPr snapToGrid="0">
      <p:cViewPr varScale="1">
        <p:scale>
          <a:sx n="59" d="100"/>
          <a:sy n="59" d="100"/>
        </p:scale>
        <p:origin x="2883" y="3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rgbClr val="5DD5FF"/>
              </a:solidFill>
              <a:ln w="19050">
                <a:noFill/>
              </a:ln>
              <a:effectLst/>
            </c:spPr>
            <c:extLst>
              <c:ext xmlns:c16="http://schemas.microsoft.com/office/drawing/2014/chart" uri="{C3380CC4-5D6E-409C-BE32-E72D297353CC}">
                <c16:uniqueId val="{00000003-1814-4AAF-8445-1C7BD1AA36B0}"/>
              </c:ext>
            </c:extLst>
          </c:dPt>
          <c:dPt>
            <c:idx val="1"/>
            <c:bubble3D val="0"/>
            <c:spPr>
              <a:solidFill>
                <a:schemeClr val="bg1">
                  <a:lumMod val="75000"/>
                </a:schemeClr>
              </a:solidFill>
              <a:ln w="19050">
                <a:noFill/>
              </a:ln>
              <a:effectLst/>
            </c:spPr>
            <c:extLst>
              <c:ext xmlns:c16="http://schemas.microsoft.com/office/drawing/2014/chart" uri="{C3380CC4-5D6E-409C-BE32-E72D297353CC}">
                <c16:uniqueId val="{00000001-1814-4AAF-8445-1C7BD1AA36B0}"/>
              </c:ext>
            </c:extLst>
          </c:dPt>
          <c:dPt>
            <c:idx val="2"/>
            <c:bubble3D val="0"/>
            <c:spPr>
              <a:solidFill>
                <a:schemeClr val="bg1">
                  <a:lumMod val="85000"/>
                </a:schemeClr>
              </a:solidFill>
              <a:ln w="19050">
                <a:noFill/>
              </a:ln>
              <a:effectLst/>
            </c:spPr>
            <c:extLst>
              <c:ext xmlns:c16="http://schemas.microsoft.com/office/drawing/2014/chart" uri="{C3380CC4-5D6E-409C-BE32-E72D297353CC}">
                <c16:uniqueId val="{00000002-1814-4AAF-8445-1C7BD1AA36B0}"/>
              </c:ext>
            </c:extLst>
          </c:dPt>
          <c:dPt>
            <c:idx val="3"/>
            <c:bubble3D val="0"/>
            <c:spPr>
              <a:solidFill>
                <a:schemeClr val="bg1">
                  <a:lumMod val="95000"/>
                </a:schemeClr>
              </a:solidFill>
              <a:ln w="19050">
                <a:noFill/>
              </a:ln>
              <a:effectLst/>
            </c:spPr>
            <c:extLst>
              <c:ext xmlns:c16="http://schemas.microsoft.com/office/drawing/2014/chart" uri="{C3380CC4-5D6E-409C-BE32-E72D297353CC}">
                <c16:uniqueId val="{00000004-1814-4AAF-8445-1C7BD1AA36B0}"/>
              </c:ext>
            </c:extLst>
          </c:dPt>
          <c:cat>
            <c:strRef>
              <c:f>Sheet1!$A$2:$A$5</c:f>
              <c:strCache>
                <c:ptCount val="4"/>
                <c:pt idx="0">
                  <c:v>1st Qtr</c:v>
                </c:pt>
                <c:pt idx="1">
                  <c:v>2nd Qtr</c:v>
                </c:pt>
                <c:pt idx="2">
                  <c:v>3rd Qtr</c:v>
                </c:pt>
                <c:pt idx="3">
                  <c:v>4th Qtr</c:v>
                </c:pt>
              </c:strCache>
            </c:strRef>
          </c:cat>
          <c:val>
            <c:numRef>
              <c:f>Sheet1!$B$2:$B$5</c:f>
              <c:numCache>
                <c:formatCode>General</c:formatCode>
                <c:ptCount val="4"/>
                <c:pt idx="0">
                  <c:v>42</c:v>
                </c:pt>
                <c:pt idx="1">
                  <c:v>30</c:v>
                </c:pt>
                <c:pt idx="2">
                  <c:v>16</c:v>
                </c:pt>
                <c:pt idx="3">
                  <c:v>14</c:v>
                </c:pt>
              </c:numCache>
            </c:numRef>
          </c:val>
          <c:extLst>
            <c:ext xmlns:c16="http://schemas.microsoft.com/office/drawing/2014/chart" uri="{C3380CC4-5D6E-409C-BE32-E72D297353CC}">
              <c16:uniqueId val="{00000000-1814-4AAF-8445-1C7BD1AA36B0}"/>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rgbClr val="5DD5FF"/>
              </a:solidFill>
              <a:ln w="19050">
                <a:noFill/>
              </a:ln>
              <a:effectLst/>
            </c:spPr>
            <c:extLst>
              <c:ext xmlns:c16="http://schemas.microsoft.com/office/drawing/2014/chart" uri="{C3380CC4-5D6E-409C-BE32-E72D297353CC}">
                <c16:uniqueId val="{00000003-1814-4AAF-8445-1C7BD1AA36B0}"/>
              </c:ext>
            </c:extLst>
          </c:dPt>
          <c:dPt>
            <c:idx val="1"/>
            <c:bubble3D val="0"/>
            <c:spPr>
              <a:solidFill>
                <a:schemeClr val="bg1">
                  <a:lumMod val="75000"/>
                </a:schemeClr>
              </a:solidFill>
              <a:ln w="19050">
                <a:noFill/>
              </a:ln>
              <a:effectLst/>
            </c:spPr>
            <c:extLst>
              <c:ext xmlns:c16="http://schemas.microsoft.com/office/drawing/2014/chart" uri="{C3380CC4-5D6E-409C-BE32-E72D297353CC}">
                <c16:uniqueId val="{00000001-1814-4AAF-8445-1C7BD1AA36B0}"/>
              </c:ext>
            </c:extLst>
          </c:dPt>
          <c:dPt>
            <c:idx val="2"/>
            <c:bubble3D val="0"/>
            <c:spPr>
              <a:solidFill>
                <a:schemeClr val="bg1">
                  <a:lumMod val="85000"/>
                </a:schemeClr>
              </a:solidFill>
              <a:ln w="19050">
                <a:noFill/>
              </a:ln>
              <a:effectLst/>
            </c:spPr>
            <c:extLst>
              <c:ext xmlns:c16="http://schemas.microsoft.com/office/drawing/2014/chart" uri="{C3380CC4-5D6E-409C-BE32-E72D297353CC}">
                <c16:uniqueId val="{00000002-1814-4AAF-8445-1C7BD1AA36B0}"/>
              </c:ext>
            </c:extLst>
          </c:dPt>
          <c:dPt>
            <c:idx val="3"/>
            <c:bubble3D val="0"/>
            <c:spPr>
              <a:solidFill>
                <a:schemeClr val="bg1">
                  <a:lumMod val="95000"/>
                </a:schemeClr>
              </a:solidFill>
              <a:ln w="19050">
                <a:noFill/>
              </a:ln>
              <a:effectLst/>
            </c:spPr>
            <c:extLst>
              <c:ext xmlns:c16="http://schemas.microsoft.com/office/drawing/2014/chart" uri="{C3380CC4-5D6E-409C-BE32-E72D297353CC}">
                <c16:uniqueId val="{00000004-1814-4AAF-8445-1C7BD1AA36B0}"/>
              </c:ext>
            </c:extLst>
          </c:dPt>
          <c:cat>
            <c:strRef>
              <c:f>Sheet1!$A$2:$A$4</c:f>
              <c:strCache>
                <c:ptCount val="3"/>
                <c:pt idx="0">
                  <c:v>1st Qtr</c:v>
                </c:pt>
                <c:pt idx="1">
                  <c:v>2nd Qtr</c:v>
                </c:pt>
                <c:pt idx="2">
                  <c:v>3rd Qtr</c:v>
                </c:pt>
              </c:strCache>
            </c:strRef>
          </c:cat>
          <c:val>
            <c:numRef>
              <c:f>Sheet1!$B$2:$B$4</c:f>
              <c:numCache>
                <c:formatCode>General</c:formatCode>
                <c:ptCount val="3"/>
                <c:pt idx="0">
                  <c:v>35</c:v>
                </c:pt>
                <c:pt idx="1">
                  <c:v>28</c:v>
                </c:pt>
                <c:pt idx="2">
                  <c:v>21</c:v>
                </c:pt>
              </c:numCache>
            </c:numRef>
          </c:val>
          <c:extLst>
            <c:ext xmlns:c16="http://schemas.microsoft.com/office/drawing/2014/chart" uri="{C3380CC4-5D6E-409C-BE32-E72D297353CC}">
              <c16:uniqueId val="{00000000-1814-4AAF-8445-1C7BD1AA36B0}"/>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rgbClr val="5DD5FF"/>
              </a:solidFill>
              <a:ln w="19050">
                <a:noFill/>
              </a:ln>
              <a:effectLst/>
            </c:spPr>
            <c:extLst>
              <c:ext xmlns:c16="http://schemas.microsoft.com/office/drawing/2014/chart" uri="{C3380CC4-5D6E-409C-BE32-E72D297353CC}">
                <c16:uniqueId val="{00000001-480F-9040-9C46-9A8B77DF079B}"/>
              </c:ext>
            </c:extLst>
          </c:dPt>
          <c:dPt>
            <c:idx val="1"/>
            <c:bubble3D val="0"/>
            <c:spPr>
              <a:solidFill>
                <a:schemeClr val="bg1">
                  <a:lumMod val="75000"/>
                </a:schemeClr>
              </a:solidFill>
              <a:ln w="19050">
                <a:noFill/>
              </a:ln>
              <a:effectLst/>
            </c:spPr>
            <c:extLst>
              <c:ext xmlns:c16="http://schemas.microsoft.com/office/drawing/2014/chart" uri="{C3380CC4-5D6E-409C-BE32-E72D297353CC}">
                <c16:uniqueId val="{00000003-480F-9040-9C46-9A8B77DF079B}"/>
              </c:ext>
            </c:extLst>
          </c:dPt>
          <c:dPt>
            <c:idx val="2"/>
            <c:bubble3D val="0"/>
            <c:spPr>
              <a:solidFill>
                <a:schemeClr val="bg1">
                  <a:lumMod val="85000"/>
                </a:schemeClr>
              </a:solidFill>
              <a:ln w="19050">
                <a:noFill/>
              </a:ln>
              <a:effectLst/>
            </c:spPr>
            <c:extLst>
              <c:ext xmlns:c16="http://schemas.microsoft.com/office/drawing/2014/chart" uri="{C3380CC4-5D6E-409C-BE32-E72D297353CC}">
                <c16:uniqueId val="{00000005-480F-9040-9C46-9A8B77DF079B}"/>
              </c:ext>
            </c:extLst>
          </c:dPt>
          <c:dPt>
            <c:idx val="3"/>
            <c:bubble3D val="0"/>
            <c:spPr>
              <a:solidFill>
                <a:schemeClr val="bg1">
                  <a:lumMod val="95000"/>
                </a:schemeClr>
              </a:solidFill>
              <a:ln w="19050">
                <a:noFill/>
              </a:ln>
              <a:effectLst/>
            </c:spPr>
            <c:extLst>
              <c:ext xmlns:c16="http://schemas.microsoft.com/office/drawing/2014/chart" uri="{C3380CC4-5D6E-409C-BE32-E72D297353CC}">
                <c16:uniqueId val="{00000007-480F-9040-9C46-9A8B77DF079B}"/>
              </c:ext>
            </c:extLst>
          </c:dPt>
          <c:cat>
            <c:strRef>
              <c:f>Sheet1!$A$2:$A$4</c:f>
              <c:strCache>
                <c:ptCount val="3"/>
                <c:pt idx="0">
                  <c:v>1st Qtr</c:v>
                </c:pt>
                <c:pt idx="1">
                  <c:v>2nd Qtr</c:v>
                </c:pt>
                <c:pt idx="2">
                  <c:v>3rd Qtr</c:v>
                </c:pt>
              </c:strCache>
            </c:strRef>
          </c:cat>
          <c:val>
            <c:numRef>
              <c:f>Sheet1!$B$2:$B$4</c:f>
              <c:numCache>
                <c:formatCode>General</c:formatCode>
                <c:ptCount val="3"/>
                <c:pt idx="0">
                  <c:v>35</c:v>
                </c:pt>
                <c:pt idx="1">
                  <c:v>28</c:v>
                </c:pt>
                <c:pt idx="2">
                  <c:v>21</c:v>
                </c:pt>
              </c:numCache>
            </c:numRef>
          </c:val>
          <c:extLst>
            <c:ext xmlns:c16="http://schemas.microsoft.com/office/drawing/2014/chart" uri="{C3380CC4-5D6E-409C-BE32-E72D297353CC}">
              <c16:uniqueId val="{00000008-480F-9040-9C46-9A8B77DF079B}"/>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ln>
              <a:noFill/>
            </a:ln>
          </c:spPr>
          <c:dPt>
            <c:idx val="0"/>
            <c:bubble3D val="0"/>
            <c:spPr>
              <a:solidFill>
                <a:srgbClr val="5DD5FF"/>
              </a:solidFill>
              <a:ln w="19050">
                <a:noFill/>
              </a:ln>
              <a:effectLst/>
            </c:spPr>
            <c:extLst>
              <c:ext xmlns:c16="http://schemas.microsoft.com/office/drawing/2014/chart" uri="{C3380CC4-5D6E-409C-BE32-E72D297353CC}">
                <c16:uniqueId val="{00000003-1814-4AAF-8445-1C7BD1AA36B0}"/>
              </c:ext>
            </c:extLst>
          </c:dPt>
          <c:dPt>
            <c:idx val="1"/>
            <c:bubble3D val="0"/>
            <c:spPr>
              <a:solidFill>
                <a:schemeClr val="bg1">
                  <a:lumMod val="75000"/>
                </a:schemeClr>
              </a:solidFill>
              <a:ln w="19050">
                <a:noFill/>
              </a:ln>
              <a:effectLst/>
            </c:spPr>
            <c:extLst>
              <c:ext xmlns:c16="http://schemas.microsoft.com/office/drawing/2014/chart" uri="{C3380CC4-5D6E-409C-BE32-E72D297353CC}">
                <c16:uniqueId val="{00000001-1814-4AAF-8445-1C7BD1AA36B0}"/>
              </c:ext>
            </c:extLst>
          </c:dPt>
          <c:dPt>
            <c:idx val="2"/>
            <c:bubble3D val="0"/>
            <c:spPr>
              <a:solidFill>
                <a:schemeClr val="bg1">
                  <a:lumMod val="85000"/>
                </a:schemeClr>
              </a:solidFill>
              <a:ln w="19050">
                <a:noFill/>
              </a:ln>
              <a:effectLst/>
            </c:spPr>
            <c:extLst>
              <c:ext xmlns:c16="http://schemas.microsoft.com/office/drawing/2014/chart" uri="{C3380CC4-5D6E-409C-BE32-E72D297353CC}">
                <c16:uniqueId val="{00000002-1814-4AAF-8445-1C7BD1AA36B0}"/>
              </c:ext>
            </c:extLst>
          </c:dPt>
          <c:dPt>
            <c:idx val="3"/>
            <c:bubble3D val="0"/>
            <c:spPr>
              <a:solidFill>
                <a:schemeClr val="bg1">
                  <a:lumMod val="95000"/>
                </a:schemeClr>
              </a:solidFill>
              <a:ln w="19050">
                <a:noFill/>
              </a:ln>
              <a:effectLst/>
            </c:spPr>
            <c:extLst>
              <c:ext xmlns:c16="http://schemas.microsoft.com/office/drawing/2014/chart" uri="{C3380CC4-5D6E-409C-BE32-E72D297353CC}">
                <c16:uniqueId val="{00000004-1814-4AAF-8445-1C7BD1AA36B0}"/>
              </c:ext>
            </c:extLst>
          </c:dPt>
          <c:cat>
            <c:strRef>
              <c:f>Sheet1!$A$2:$A$4</c:f>
              <c:strCache>
                <c:ptCount val="3"/>
                <c:pt idx="0">
                  <c:v>1st Qtr</c:v>
                </c:pt>
                <c:pt idx="1">
                  <c:v>2nd Qtr</c:v>
                </c:pt>
                <c:pt idx="2">
                  <c:v>3rd Qtr</c:v>
                </c:pt>
              </c:strCache>
            </c:strRef>
          </c:cat>
          <c:val>
            <c:numRef>
              <c:f>Sheet1!$B$2:$B$4</c:f>
              <c:numCache>
                <c:formatCode>General</c:formatCode>
                <c:ptCount val="3"/>
                <c:pt idx="0">
                  <c:v>64</c:v>
                </c:pt>
                <c:pt idx="1">
                  <c:v>16</c:v>
                </c:pt>
                <c:pt idx="2">
                  <c:v>16</c:v>
                </c:pt>
              </c:numCache>
            </c:numRef>
          </c:val>
          <c:extLst>
            <c:ext xmlns:c16="http://schemas.microsoft.com/office/drawing/2014/chart" uri="{C3380CC4-5D6E-409C-BE32-E72D297353CC}">
              <c16:uniqueId val="{00000000-1814-4AAF-8445-1C7BD1AA36B0}"/>
            </c:ext>
          </c:extLst>
        </c:ser>
        <c:dLbls>
          <c:showLegendKey val="0"/>
          <c:showVal val="0"/>
          <c:showCatName val="0"/>
          <c:showSerName val="0"/>
          <c:showPercent val="0"/>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8FA548D-32BB-4621-8BA3-51E9AAB9364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045DF3C5-4051-4290-A3F4-D3947017AEC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7E20701-938D-43AF-958A-9C59645E8516}" type="datetimeFigureOut">
              <a:rPr lang="en-GB" smtClean="0"/>
              <a:t>16/12/2020</a:t>
            </a:fld>
            <a:endParaRPr lang="en-GB"/>
          </a:p>
        </p:txBody>
      </p:sp>
      <p:sp>
        <p:nvSpPr>
          <p:cNvPr id="4" name="Footer Placeholder 3">
            <a:extLst>
              <a:ext uri="{FF2B5EF4-FFF2-40B4-BE49-F238E27FC236}">
                <a16:creationId xmlns:a16="http://schemas.microsoft.com/office/drawing/2014/main" id="{FA6ECB45-582D-49F8-81CF-542DEB09650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AC595EEF-CBF0-4946-A7ED-EAABEFD545B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C5A936C-A017-4AF2-B88D-729EF2C2D850}" type="slidenum">
              <a:rPr lang="en-GB" smtClean="0"/>
              <a:t>‹#›</a:t>
            </a:fld>
            <a:endParaRPr lang="en-GB"/>
          </a:p>
        </p:txBody>
      </p:sp>
    </p:spTree>
    <p:extLst>
      <p:ext uri="{BB962C8B-B14F-4D97-AF65-F5344CB8AC3E}">
        <p14:creationId xmlns:p14="http://schemas.microsoft.com/office/powerpoint/2010/main" val="2002148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8" name="Shape 228"/>
          <p:cNvSpPr>
            <a:spLocks noGrp="1" noRot="1" noChangeAspect="1"/>
          </p:cNvSpPr>
          <p:nvPr>
            <p:ph type="sldImg"/>
          </p:nvPr>
        </p:nvSpPr>
        <p:spPr>
          <a:xfrm>
            <a:off x="1143000" y="685800"/>
            <a:ext cx="4572000" cy="3429000"/>
          </a:xfrm>
          <a:prstGeom prst="rect">
            <a:avLst/>
          </a:prstGeom>
        </p:spPr>
        <p:txBody>
          <a:bodyPr/>
          <a:lstStyle/>
          <a:p>
            <a:endParaRPr/>
          </a:p>
        </p:txBody>
      </p:sp>
      <p:sp>
        <p:nvSpPr>
          <p:cNvPr id="229" name="Shape 229"/>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41207684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Side by side</a:t>
            </a:r>
          </a:p>
        </p:txBody>
      </p:sp>
    </p:spTree>
    <p:extLst>
      <p:ext uri="{BB962C8B-B14F-4D97-AF65-F5344CB8AC3E}">
        <p14:creationId xmlns:p14="http://schemas.microsoft.com/office/powerpoint/2010/main" val="58362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Side by side</a:t>
            </a:r>
          </a:p>
        </p:txBody>
      </p:sp>
    </p:spTree>
    <p:extLst>
      <p:ext uri="{BB962C8B-B14F-4D97-AF65-F5344CB8AC3E}">
        <p14:creationId xmlns:p14="http://schemas.microsoft.com/office/powerpoint/2010/main" val="3252174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Side by side</a:t>
            </a:r>
          </a:p>
        </p:txBody>
      </p:sp>
    </p:spTree>
    <p:extLst>
      <p:ext uri="{BB962C8B-B14F-4D97-AF65-F5344CB8AC3E}">
        <p14:creationId xmlns:p14="http://schemas.microsoft.com/office/powerpoint/2010/main" val="5522779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Side by side</a:t>
            </a:r>
          </a:p>
        </p:txBody>
      </p:sp>
    </p:spTree>
    <p:extLst>
      <p:ext uri="{BB962C8B-B14F-4D97-AF65-F5344CB8AC3E}">
        <p14:creationId xmlns:p14="http://schemas.microsoft.com/office/powerpoint/2010/main" val="23056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501074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Link to the hub</a:t>
            </a:r>
          </a:p>
          <a:p>
            <a:endParaRPr lang="en-GB" dirty="0"/>
          </a:p>
        </p:txBody>
      </p:sp>
    </p:spTree>
    <p:extLst>
      <p:ext uri="{BB962C8B-B14F-4D97-AF65-F5344CB8AC3E}">
        <p14:creationId xmlns:p14="http://schemas.microsoft.com/office/powerpoint/2010/main" val="40491355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542484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Side by side</a:t>
            </a:r>
          </a:p>
        </p:txBody>
      </p:sp>
    </p:spTree>
    <p:extLst>
      <p:ext uri="{BB962C8B-B14F-4D97-AF65-F5344CB8AC3E}">
        <p14:creationId xmlns:p14="http://schemas.microsoft.com/office/powerpoint/2010/main" val="1614589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Side by side</a:t>
            </a:r>
          </a:p>
        </p:txBody>
      </p:sp>
    </p:spTree>
    <p:extLst>
      <p:ext uri="{BB962C8B-B14F-4D97-AF65-F5344CB8AC3E}">
        <p14:creationId xmlns:p14="http://schemas.microsoft.com/office/powerpoint/2010/main" val="21678080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Side by side</a:t>
            </a:r>
          </a:p>
        </p:txBody>
      </p:sp>
    </p:spTree>
    <p:extLst>
      <p:ext uri="{BB962C8B-B14F-4D97-AF65-F5344CB8AC3E}">
        <p14:creationId xmlns:p14="http://schemas.microsoft.com/office/powerpoint/2010/main" val="7829920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Side by side</a:t>
            </a:r>
          </a:p>
        </p:txBody>
      </p:sp>
    </p:spTree>
    <p:extLst>
      <p:ext uri="{BB962C8B-B14F-4D97-AF65-F5344CB8AC3E}">
        <p14:creationId xmlns:p14="http://schemas.microsoft.com/office/powerpoint/2010/main" val="2280796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GB" dirty="0"/>
              <a:t>Side by side</a:t>
            </a:r>
          </a:p>
        </p:txBody>
      </p:sp>
    </p:spTree>
    <p:extLst>
      <p:ext uri="{BB962C8B-B14F-4D97-AF65-F5344CB8AC3E}">
        <p14:creationId xmlns:p14="http://schemas.microsoft.com/office/powerpoint/2010/main" val="877995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1_Title Slide">
    <p:spTree>
      <p:nvGrpSpPr>
        <p:cNvPr id="1" name=""/>
        <p:cNvGrpSpPr/>
        <p:nvPr/>
      </p:nvGrpSpPr>
      <p:grpSpPr>
        <a:xfrm>
          <a:off x="0" y="0"/>
          <a:ext cx="0" cy="0"/>
          <a:chOff x="0" y="0"/>
          <a:chExt cx="0" cy="0"/>
        </a:xfrm>
      </p:grpSpPr>
      <p:sp>
        <p:nvSpPr>
          <p:cNvPr id="92" name="bk object 16"/>
          <p:cNvSpPr/>
          <p:nvPr/>
        </p:nvSpPr>
        <p:spPr>
          <a:xfrm>
            <a:off x="-1" y="0"/>
            <a:ext cx="12193208" cy="6858000"/>
          </a:xfrm>
          <a:prstGeom prst="rect">
            <a:avLst/>
          </a:prstGeom>
          <a:solidFill>
            <a:srgbClr val="12316D"/>
          </a:solidFill>
          <a:ln w="12700">
            <a:miter lim="400000"/>
          </a:ln>
        </p:spPr>
        <p:txBody>
          <a:bodyPr lIns="45719" rIns="45719"/>
          <a:lstStyle/>
          <a:p>
            <a:endParaRPr/>
          </a:p>
        </p:txBody>
      </p:sp>
      <p:sp>
        <p:nvSpPr>
          <p:cNvPr id="93" name="bk object 29"/>
          <p:cNvSpPr/>
          <p:nvPr/>
        </p:nvSpPr>
        <p:spPr>
          <a:xfrm>
            <a:off x="-1" y="3642788"/>
            <a:ext cx="3444964" cy="321521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7679" y="12993"/>
                </a:lnTo>
                <a:lnTo>
                  <a:pt x="7408" y="12821"/>
                </a:lnTo>
                <a:lnTo>
                  <a:pt x="7142" y="12644"/>
                </a:lnTo>
                <a:lnTo>
                  <a:pt x="6879" y="12462"/>
                </a:lnTo>
                <a:lnTo>
                  <a:pt x="6621" y="12274"/>
                </a:lnTo>
                <a:lnTo>
                  <a:pt x="6366" y="12082"/>
                </a:lnTo>
                <a:lnTo>
                  <a:pt x="6116" y="11884"/>
                </a:lnTo>
                <a:lnTo>
                  <a:pt x="5871" y="11682"/>
                </a:lnTo>
                <a:lnTo>
                  <a:pt x="5629" y="11474"/>
                </a:lnTo>
                <a:lnTo>
                  <a:pt x="5392" y="11262"/>
                </a:lnTo>
                <a:lnTo>
                  <a:pt x="5159" y="11046"/>
                </a:lnTo>
                <a:lnTo>
                  <a:pt x="4931" y="10824"/>
                </a:lnTo>
                <a:lnTo>
                  <a:pt x="4707" y="10598"/>
                </a:lnTo>
                <a:lnTo>
                  <a:pt x="4488" y="10368"/>
                </a:lnTo>
                <a:lnTo>
                  <a:pt x="4273" y="10134"/>
                </a:lnTo>
                <a:lnTo>
                  <a:pt x="4063" y="9895"/>
                </a:lnTo>
                <a:lnTo>
                  <a:pt x="3839" y="9631"/>
                </a:lnTo>
                <a:lnTo>
                  <a:pt x="3787" y="9568"/>
                </a:lnTo>
                <a:lnTo>
                  <a:pt x="3769" y="9547"/>
                </a:lnTo>
                <a:lnTo>
                  <a:pt x="3528" y="9249"/>
                </a:lnTo>
                <a:lnTo>
                  <a:pt x="3312" y="8970"/>
                </a:lnTo>
                <a:lnTo>
                  <a:pt x="3106" y="8688"/>
                </a:lnTo>
                <a:lnTo>
                  <a:pt x="2908" y="8404"/>
                </a:lnTo>
                <a:lnTo>
                  <a:pt x="2719" y="8119"/>
                </a:lnTo>
                <a:lnTo>
                  <a:pt x="2537" y="7832"/>
                </a:lnTo>
                <a:lnTo>
                  <a:pt x="2364" y="7544"/>
                </a:lnTo>
                <a:lnTo>
                  <a:pt x="2199" y="7255"/>
                </a:lnTo>
                <a:lnTo>
                  <a:pt x="2041" y="6966"/>
                </a:lnTo>
                <a:lnTo>
                  <a:pt x="1889" y="6678"/>
                </a:lnTo>
                <a:lnTo>
                  <a:pt x="1742" y="6387"/>
                </a:lnTo>
                <a:lnTo>
                  <a:pt x="1600" y="6093"/>
                </a:lnTo>
                <a:lnTo>
                  <a:pt x="1464" y="5796"/>
                </a:lnTo>
                <a:lnTo>
                  <a:pt x="1334" y="5496"/>
                </a:lnTo>
                <a:lnTo>
                  <a:pt x="1209" y="5193"/>
                </a:lnTo>
                <a:lnTo>
                  <a:pt x="1089" y="4888"/>
                </a:lnTo>
                <a:lnTo>
                  <a:pt x="975" y="4580"/>
                </a:lnTo>
                <a:lnTo>
                  <a:pt x="867" y="4269"/>
                </a:lnTo>
                <a:lnTo>
                  <a:pt x="765" y="3955"/>
                </a:lnTo>
                <a:lnTo>
                  <a:pt x="669" y="3639"/>
                </a:lnTo>
                <a:lnTo>
                  <a:pt x="578" y="3321"/>
                </a:lnTo>
                <a:lnTo>
                  <a:pt x="493" y="3001"/>
                </a:lnTo>
                <a:lnTo>
                  <a:pt x="414" y="2678"/>
                </a:lnTo>
                <a:lnTo>
                  <a:pt x="341" y="2354"/>
                </a:lnTo>
                <a:lnTo>
                  <a:pt x="274" y="2027"/>
                </a:lnTo>
                <a:lnTo>
                  <a:pt x="214" y="1699"/>
                </a:lnTo>
                <a:lnTo>
                  <a:pt x="159" y="1368"/>
                </a:lnTo>
                <a:lnTo>
                  <a:pt x="111" y="1036"/>
                </a:lnTo>
                <a:lnTo>
                  <a:pt x="68" y="703"/>
                </a:lnTo>
                <a:lnTo>
                  <a:pt x="32" y="367"/>
                </a:lnTo>
                <a:lnTo>
                  <a:pt x="2" y="31"/>
                </a:lnTo>
                <a:lnTo>
                  <a:pt x="0" y="0"/>
                </a:lnTo>
                <a:close/>
              </a:path>
            </a:pathLst>
          </a:custGeom>
          <a:solidFill>
            <a:srgbClr val="00B2D6"/>
          </a:solidFill>
          <a:ln w="12700">
            <a:miter lim="400000"/>
          </a:ln>
        </p:spPr>
        <p:txBody>
          <a:bodyPr lIns="45719" rIns="45719"/>
          <a:lstStyle/>
          <a:p>
            <a:endParaRPr/>
          </a:p>
        </p:txBody>
      </p:sp>
      <p:sp>
        <p:nvSpPr>
          <p:cNvPr id="94" name="Body Level One…"/>
          <p:cNvSpPr txBox="1">
            <a:spLocks noGrp="1"/>
          </p:cNvSpPr>
          <p:nvPr>
            <p:ph type="body" sz="quarter" idx="1"/>
          </p:nvPr>
        </p:nvSpPr>
        <p:spPr>
          <a:xfrm>
            <a:off x="990718" y="3704835"/>
            <a:ext cx="5993766" cy="867165"/>
          </a:xfrm>
          <a:prstGeom prst="rect">
            <a:avLst/>
          </a:prstGeom>
        </p:spPr>
        <p:txBody>
          <a:bodyPr lIns="0" tIns="0" rIns="0" bIns="0"/>
          <a:lstStyle>
            <a:lvl1pPr marL="0" indent="12700">
              <a:lnSpc>
                <a:spcPct val="100000"/>
              </a:lnSpc>
              <a:spcBef>
                <a:spcPts val="100"/>
              </a:spcBef>
              <a:buSzTx/>
              <a:buFontTx/>
              <a:buNone/>
              <a:defRPr sz="2100" spc="-5">
                <a:solidFill>
                  <a:srgbClr val="FFFFFF"/>
                </a:solidFill>
              </a:defRPr>
            </a:lvl1pPr>
            <a:lvl2pPr marL="657225" indent="-200025">
              <a:lnSpc>
                <a:spcPct val="100000"/>
              </a:lnSpc>
              <a:spcBef>
                <a:spcPts val="100"/>
              </a:spcBef>
              <a:buFontTx/>
              <a:defRPr sz="2100" spc="-5">
                <a:solidFill>
                  <a:srgbClr val="FFFFFF"/>
                </a:solidFill>
              </a:defRPr>
            </a:lvl2pPr>
            <a:lvl3pPr marL="1154430" indent="-240030">
              <a:lnSpc>
                <a:spcPct val="100000"/>
              </a:lnSpc>
              <a:spcBef>
                <a:spcPts val="100"/>
              </a:spcBef>
              <a:buFontTx/>
              <a:defRPr sz="2100" spc="-5">
                <a:solidFill>
                  <a:srgbClr val="FFFFFF"/>
                </a:solidFill>
              </a:defRPr>
            </a:lvl3pPr>
            <a:lvl4pPr marL="1638300" indent="-266700">
              <a:lnSpc>
                <a:spcPct val="100000"/>
              </a:lnSpc>
              <a:spcBef>
                <a:spcPts val="100"/>
              </a:spcBef>
              <a:buFontTx/>
              <a:defRPr sz="2100" spc="-5">
                <a:solidFill>
                  <a:srgbClr val="FFFFFF"/>
                </a:solidFill>
              </a:defRPr>
            </a:lvl4pPr>
            <a:lvl5pPr marL="2095500" indent="-266700">
              <a:lnSpc>
                <a:spcPct val="100000"/>
              </a:lnSpc>
              <a:spcBef>
                <a:spcPts val="100"/>
              </a:spcBef>
              <a:buFontTx/>
              <a:defRPr sz="2100" spc="-5">
                <a:solidFill>
                  <a:srgbClr val="FFFFFF"/>
                </a:solidFill>
              </a:defRPr>
            </a:lvl5pPr>
          </a:lstStyle>
          <a:p>
            <a:r>
              <a:t>Body Level One</a:t>
            </a:r>
          </a:p>
          <a:p>
            <a:pPr lvl="1"/>
            <a:r>
              <a:t>Body Level Two</a:t>
            </a:r>
          </a:p>
          <a:p>
            <a:pPr lvl="2"/>
            <a:r>
              <a:t>Body Level Three</a:t>
            </a:r>
          </a:p>
          <a:p>
            <a:pPr lvl="3"/>
            <a:r>
              <a:t>Body Level Four</a:t>
            </a:r>
          </a:p>
          <a:p>
            <a:pPr lvl="4"/>
            <a:r>
              <a:t>Body Level Five</a:t>
            </a:r>
          </a:p>
        </p:txBody>
      </p:sp>
      <p:sp>
        <p:nvSpPr>
          <p:cNvPr id="95" name="Title Text"/>
          <p:cNvSpPr txBox="1">
            <a:spLocks noGrp="1"/>
          </p:cNvSpPr>
          <p:nvPr>
            <p:ph type="title"/>
          </p:nvPr>
        </p:nvSpPr>
        <p:spPr>
          <a:xfrm>
            <a:off x="990718" y="1981200"/>
            <a:ext cx="7772283" cy="1485900"/>
          </a:xfrm>
          <a:prstGeom prst="rect">
            <a:avLst/>
          </a:prstGeom>
        </p:spPr>
        <p:txBody>
          <a:bodyPr lIns="0" tIns="0" rIns="0" bIns="0"/>
          <a:lstStyle>
            <a:lvl1pPr>
              <a:defRPr spc="-35">
                <a:solidFill>
                  <a:srgbClr val="FFFFFF"/>
                </a:solidFill>
              </a:defRPr>
            </a:lvl1pPr>
          </a:lstStyle>
          <a:p>
            <a:r>
              <a:t>Title Text</a:t>
            </a:r>
          </a:p>
        </p:txBody>
      </p:sp>
      <p:pic>
        <p:nvPicPr>
          <p:cNvPr id="96" name="Picture 9" descr="Picture 9"/>
          <p:cNvPicPr>
            <a:picLocks noChangeAspect="1"/>
          </p:cNvPicPr>
          <p:nvPr/>
        </p:nvPicPr>
        <p:blipFill>
          <a:blip r:embed="rId2"/>
          <a:stretch>
            <a:fillRect/>
          </a:stretch>
        </p:blipFill>
        <p:spPr>
          <a:xfrm>
            <a:off x="974431" y="985905"/>
            <a:ext cx="3122083" cy="561843"/>
          </a:xfrm>
          <a:prstGeom prst="rect">
            <a:avLst/>
          </a:prstGeom>
          <a:ln w="12700">
            <a:miter lim="400000"/>
          </a:ln>
        </p:spPr>
      </p:pic>
      <p:sp>
        <p:nvSpPr>
          <p:cNvPr id="97" name="Slide Number"/>
          <p:cNvSpPr txBox="1">
            <a:spLocks noGrp="1"/>
          </p:cNvSpPr>
          <p:nvPr>
            <p:ph type="sldNum" sz="quarter" idx="2"/>
          </p:nvPr>
        </p:nvSpPr>
        <p:spPr>
          <a:xfrm>
            <a:off x="11064418" y="6374663"/>
            <a:ext cx="289382" cy="328499"/>
          </a:xfrm>
          <a:prstGeom prst="rect">
            <a:avLst/>
          </a:prstGeom>
        </p:spPr>
        <p:txBody>
          <a:bodyPr/>
          <a:lstStyle>
            <a:lvl1pPr indent="25400">
              <a:lnSpc>
                <a:spcPts val="2000"/>
              </a:lnSpc>
            </a:lvl1p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4_Title and Content">
    <p:spTree>
      <p:nvGrpSpPr>
        <p:cNvPr id="1" name=""/>
        <p:cNvGrpSpPr/>
        <p:nvPr/>
      </p:nvGrpSpPr>
      <p:grpSpPr>
        <a:xfrm>
          <a:off x="0" y="0"/>
          <a:ext cx="0" cy="0"/>
          <a:chOff x="0" y="0"/>
          <a:chExt cx="0" cy="0"/>
        </a:xfrm>
      </p:grpSpPr>
      <p:sp>
        <p:nvSpPr>
          <p:cNvPr id="183" name="object 4"/>
          <p:cNvSpPr/>
          <p:nvPr/>
        </p:nvSpPr>
        <p:spPr>
          <a:xfrm>
            <a:off x="-1" y="3984607"/>
            <a:ext cx="2893849" cy="287339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9131" y="14353"/>
                </a:lnTo>
                <a:lnTo>
                  <a:pt x="8808" y="14161"/>
                </a:lnTo>
                <a:lnTo>
                  <a:pt x="8490" y="13963"/>
                </a:lnTo>
                <a:lnTo>
                  <a:pt x="8178" y="13759"/>
                </a:lnTo>
                <a:lnTo>
                  <a:pt x="7870" y="13549"/>
                </a:lnTo>
                <a:lnTo>
                  <a:pt x="7567" y="13333"/>
                </a:lnTo>
                <a:lnTo>
                  <a:pt x="7269" y="13112"/>
                </a:lnTo>
                <a:lnTo>
                  <a:pt x="6976" y="12885"/>
                </a:lnTo>
                <a:lnTo>
                  <a:pt x="6688" y="12653"/>
                </a:lnTo>
                <a:lnTo>
                  <a:pt x="6406" y="12415"/>
                </a:lnTo>
                <a:lnTo>
                  <a:pt x="6128" y="12173"/>
                </a:lnTo>
                <a:lnTo>
                  <a:pt x="5856" y="11925"/>
                </a:lnTo>
                <a:lnTo>
                  <a:pt x="5590" y="11672"/>
                </a:lnTo>
                <a:lnTo>
                  <a:pt x="5328" y="11414"/>
                </a:lnTo>
                <a:lnTo>
                  <a:pt x="5072" y="11151"/>
                </a:lnTo>
                <a:lnTo>
                  <a:pt x="4822" y="10884"/>
                </a:lnTo>
                <a:lnTo>
                  <a:pt x="4556" y="10589"/>
                </a:lnTo>
                <a:lnTo>
                  <a:pt x="4494" y="10518"/>
                </a:lnTo>
                <a:lnTo>
                  <a:pt x="4472" y="10495"/>
                </a:lnTo>
                <a:lnTo>
                  <a:pt x="4185" y="10161"/>
                </a:lnTo>
                <a:lnTo>
                  <a:pt x="3928" y="9848"/>
                </a:lnTo>
                <a:lnTo>
                  <a:pt x="3682" y="9533"/>
                </a:lnTo>
                <a:lnTo>
                  <a:pt x="3446" y="9215"/>
                </a:lnTo>
                <a:lnTo>
                  <a:pt x="3221" y="8895"/>
                </a:lnTo>
                <a:lnTo>
                  <a:pt x="3005" y="8574"/>
                </a:lnTo>
                <a:lnTo>
                  <a:pt x="2799" y="8251"/>
                </a:lnTo>
                <a:lnTo>
                  <a:pt x="2602" y="7928"/>
                </a:lnTo>
                <a:lnTo>
                  <a:pt x="2414" y="7604"/>
                </a:lnTo>
                <a:lnTo>
                  <a:pt x="2232" y="7282"/>
                </a:lnTo>
                <a:lnTo>
                  <a:pt x="2057" y="6956"/>
                </a:lnTo>
                <a:lnTo>
                  <a:pt x="1889" y="6627"/>
                </a:lnTo>
                <a:lnTo>
                  <a:pt x="1726" y="6294"/>
                </a:lnTo>
                <a:lnTo>
                  <a:pt x="1571" y="5958"/>
                </a:lnTo>
                <a:lnTo>
                  <a:pt x="1422" y="5619"/>
                </a:lnTo>
                <a:lnTo>
                  <a:pt x="1280" y="5277"/>
                </a:lnTo>
                <a:lnTo>
                  <a:pt x="1144" y="4932"/>
                </a:lnTo>
                <a:lnTo>
                  <a:pt x="1015" y="4584"/>
                </a:lnTo>
                <a:lnTo>
                  <a:pt x="893" y="4233"/>
                </a:lnTo>
                <a:lnTo>
                  <a:pt x="778" y="3879"/>
                </a:lnTo>
                <a:lnTo>
                  <a:pt x="670" y="3523"/>
                </a:lnTo>
                <a:lnTo>
                  <a:pt x="569" y="3164"/>
                </a:lnTo>
                <a:lnTo>
                  <a:pt x="475" y="2803"/>
                </a:lnTo>
                <a:lnTo>
                  <a:pt x="388" y="2439"/>
                </a:lnTo>
                <a:lnTo>
                  <a:pt x="309" y="2073"/>
                </a:lnTo>
                <a:lnTo>
                  <a:pt x="236" y="1705"/>
                </a:lnTo>
                <a:lnTo>
                  <a:pt x="171" y="1335"/>
                </a:lnTo>
                <a:lnTo>
                  <a:pt x="113" y="964"/>
                </a:lnTo>
                <a:lnTo>
                  <a:pt x="63" y="590"/>
                </a:lnTo>
                <a:lnTo>
                  <a:pt x="20" y="215"/>
                </a:lnTo>
                <a:lnTo>
                  <a:pt x="0" y="0"/>
                </a:lnTo>
                <a:close/>
              </a:path>
            </a:pathLst>
          </a:custGeom>
          <a:solidFill>
            <a:srgbClr val="1F3D6F"/>
          </a:solidFill>
          <a:ln w="12700">
            <a:miter lim="400000"/>
          </a:ln>
        </p:spPr>
        <p:txBody>
          <a:bodyPr lIns="45719" rIns="45719"/>
          <a:lstStyle/>
          <a:p>
            <a:endParaRPr/>
          </a:p>
        </p:txBody>
      </p:sp>
      <p:sp>
        <p:nvSpPr>
          <p:cNvPr id="184" name="Body Level One…"/>
          <p:cNvSpPr txBox="1">
            <a:spLocks noGrp="1"/>
          </p:cNvSpPr>
          <p:nvPr>
            <p:ph type="body" idx="1"/>
          </p:nvPr>
        </p:nvSpPr>
        <p:spPr>
          <a:xfrm>
            <a:off x="990703" y="2009662"/>
            <a:ext cx="10447619" cy="3705339"/>
          </a:xfrm>
          <a:prstGeom prst="rect">
            <a:avLst/>
          </a:prstGeom>
        </p:spPr>
        <p:txBody>
          <a:bodyPr lIns="0" tIns="0" rIns="0" bIns="0"/>
          <a:lstStyle>
            <a:lvl1pPr marL="191770" indent="-179070">
              <a:lnSpc>
                <a:spcPct val="100000"/>
              </a:lnSpc>
              <a:spcBef>
                <a:spcPts val="900"/>
              </a:spcBef>
              <a:buClr>
                <a:srgbClr val="00AED6"/>
              </a:buClr>
              <a:buFontTx/>
              <a:buChar char="▪"/>
              <a:tabLst>
                <a:tab pos="190500" algn="l"/>
              </a:tabLst>
            </a:lvl1pPr>
            <a:lvl2pPr marL="451273" indent="-202988">
              <a:lnSpc>
                <a:spcPct val="100000"/>
              </a:lnSpc>
              <a:spcBef>
                <a:spcPts val="900"/>
              </a:spcBef>
              <a:buClr>
                <a:srgbClr val="00AED6"/>
              </a:buClr>
              <a:buFontTx/>
              <a:buChar char="-"/>
              <a:tabLst>
                <a:tab pos="190500" algn="l"/>
              </a:tabLst>
            </a:lvl2pPr>
            <a:lvl3pPr marL="814197" indent="-251586">
              <a:lnSpc>
                <a:spcPct val="100000"/>
              </a:lnSpc>
              <a:spcBef>
                <a:spcPts val="900"/>
              </a:spcBef>
              <a:buClr>
                <a:srgbClr val="00AED6"/>
              </a:buClr>
              <a:buFontTx/>
              <a:tabLst>
                <a:tab pos="190500" algn="l"/>
              </a:tabLst>
            </a:lvl3pPr>
            <a:lvl4pPr marL="1148221" indent="-270651">
              <a:lnSpc>
                <a:spcPct val="100000"/>
              </a:lnSpc>
              <a:spcBef>
                <a:spcPts val="900"/>
              </a:spcBef>
              <a:buClr>
                <a:srgbClr val="00AED6"/>
              </a:buClr>
              <a:buFontTx/>
              <a:buChar char="-"/>
              <a:tabLst>
                <a:tab pos="190500" algn="l"/>
              </a:tabLst>
            </a:lvl4pPr>
            <a:lvl5pPr marL="1627928" indent="-278553">
              <a:lnSpc>
                <a:spcPct val="100000"/>
              </a:lnSpc>
              <a:spcBef>
                <a:spcPts val="900"/>
              </a:spcBef>
              <a:buClr>
                <a:srgbClr val="00AED6"/>
              </a:buClr>
              <a:buFontTx/>
              <a:tabLst>
                <a:tab pos="190500" algn="l"/>
              </a:tabLst>
            </a:lvl5pPr>
          </a:lstStyle>
          <a:p>
            <a:r>
              <a:t>Body Level One</a:t>
            </a:r>
          </a:p>
          <a:p>
            <a:pPr lvl="1"/>
            <a:r>
              <a:t>Body Level Two</a:t>
            </a:r>
          </a:p>
          <a:p>
            <a:pPr lvl="2"/>
            <a:r>
              <a:t>Body Level Three</a:t>
            </a:r>
          </a:p>
          <a:p>
            <a:pPr lvl="3"/>
            <a:r>
              <a:t>Body Level Four</a:t>
            </a:r>
          </a:p>
          <a:p>
            <a:pPr lvl="4"/>
            <a:r>
              <a:t>Body Level Five</a:t>
            </a:r>
          </a:p>
        </p:txBody>
      </p:sp>
      <p:grpSp>
        <p:nvGrpSpPr>
          <p:cNvPr id="197" name="Group 11"/>
          <p:cNvGrpSpPr/>
          <p:nvPr/>
        </p:nvGrpSpPr>
        <p:grpSpPr>
          <a:xfrm>
            <a:off x="11120177" y="6056334"/>
            <a:ext cx="318073" cy="461248"/>
            <a:chOff x="0" y="0"/>
            <a:chExt cx="318072" cy="461246"/>
          </a:xfrm>
        </p:grpSpPr>
        <p:grpSp>
          <p:nvGrpSpPr>
            <p:cNvPr id="189" name="object 5"/>
            <p:cNvGrpSpPr/>
            <p:nvPr/>
          </p:nvGrpSpPr>
          <p:grpSpPr>
            <a:xfrm>
              <a:off x="90601" y="0"/>
              <a:ext cx="136882" cy="47549"/>
              <a:chOff x="0" y="0"/>
              <a:chExt cx="136880" cy="47548"/>
            </a:xfrm>
          </p:grpSpPr>
          <p:sp>
            <p:nvSpPr>
              <p:cNvPr id="185" name="Shape"/>
              <p:cNvSpPr/>
              <p:nvPr/>
            </p:nvSpPr>
            <p:spPr>
              <a:xfrm>
                <a:off x="0" y="5575"/>
                <a:ext cx="128499" cy="39027"/>
              </a:xfrm>
              <a:custGeom>
                <a:avLst/>
                <a:gdLst/>
                <a:ahLst/>
                <a:cxnLst>
                  <a:cxn ang="0">
                    <a:pos x="wd2" y="hd2"/>
                  </a:cxn>
                  <a:cxn ang="5400000">
                    <a:pos x="wd2" y="hd2"/>
                  </a:cxn>
                  <a:cxn ang="10800000">
                    <a:pos x="wd2" y="hd2"/>
                  </a:cxn>
                  <a:cxn ang="16200000">
                    <a:pos x="wd2" y="hd2"/>
                  </a:cxn>
                </a:cxnLst>
                <a:rect l="0" t="0" r="r" b="b"/>
                <a:pathLst>
                  <a:path w="21600" h="21600" extrusionOk="0">
                    <a:moveTo>
                      <a:pt x="3044" y="0"/>
                    </a:moveTo>
                    <a:lnTo>
                      <a:pt x="1949" y="857"/>
                    </a:lnTo>
                    <a:lnTo>
                      <a:pt x="933" y="1891"/>
                    </a:lnTo>
                    <a:lnTo>
                      <a:pt x="0" y="3043"/>
                    </a:lnTo>
                    <a:lnTo>
                      <a:pt x="3924" y="21600"/>
                    </a:lnTo>
                    <a:lnTo>
                      <a:pt x="9521" y="18114"/>
                    </a:lnTo>
                    <a:lnTo>
                      <a:pt x="10469" y="17833"/>
                    </a:lnTo>
                    <a:lnTo>
                      <a:pt x="19880" y="17833"/>
                    </a:lnTo>
                    <a:lnTo>
                      <a:pt x="21600" y="9703"/>
                    </a:lnTo>
                    <a:lnTo>
                      <a:pt x="6984" y="9703"/>
                    </a:lnTo>
                    <a:lnTo>
                      <a:pt x="5784" y="8964"/>
                    </a:lnTo>
                    <a:lnTo>
                      <a:pt x="4982" y="7286"/>
                    </a:lnTo>
                    <a:lnTo>
                      <a:pt x="4259" y="4667"/>
                    </a:lnTo>
                    <a:lnTo>
                      <a:pt x="3044"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186" name="Shape"/>
              <p:cNvSpPr/>
              <p:nvPr/>
            </p:nvSpPr>
            <p:spPr>
              <a:xfrm>
                <a:off x="41545" y="0"/>
                <a:ext cx="53785" cy="23108"/>
              </a:xfrm>
              <a:custGeom>
                <a:avLst/>
                <a:gdLst/>
                <a:ahLst/>
                <a:cxnLst>
                  <a:cxn ang="0">
                    <a:pos x="wd2" y="hd2"/>
                  </a:cxn>
                  <a:cxn ang="5400000">
                    <a:pos x="wd2" y="hd2"/>
                  </a:cxn>
                  <a:cxn ang="10800000">
                    <a:pos x="wd2" y="hd2"/>
                  </a:cxn>
                  <a:cxn ang="16200000">
                    <a:pos x="wd2" y="hd2"/>
                  </a:cxn>
                </a:cxnLst>
                <a:rect l="0" t="0" r="r" b="b"/>
                <a:pathLst>
                  <a:path w="21600" h="21600" extrusionOk="0">
                    <a:moveTo>
                      <a:pt x="10924" y="0"/>
                    </a:moveTo>
                    <a:lnTo>
                      <a:pt x="8848" y="11"/>
                    </a:lnTo>
                    <a:lnTo>
                      <a:pt x="7063" y="165"/>
                    </a:lnTo>
                    <a:lnTo>
                      <a:pt x="5293" y="403"/>
                    </a:lnTo>
                    <a:lnTo>
                      <a:pt x="4579" y="21262"/>
                    </a:lnTo>
                    <a:lnTo>
                      <a:pt x="0" y="21600"/>
                    </a:lnTo>
                    <a:lnTo>
                      <a:pt x="21600" y="21600"/>
                    </a:lnTo>
                    <a:lnTo>
                      <a:pt x="17024" y="21262"/>
                    </a:lnTo>
                    <a:lnTo>
                      <a:pt x="16304" y="403"/>
                    </a:lnTo>
                    <a:lnTo>
                      <a:pt x="14540" y="165"/>
                    </a:lnTo>
                    <a:lnTo>
                      <a:pt x="12749" y="11"/>
                    </a:lnTo>
                    <a:lnTo>
                      <a:pt x="10924"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187" name="Shape"/>
              <p:cNvSpPr/>
              <p:nvPr/>
            </p:nvSpPr>
            <p:spPr>
              <a:xfrm>
                <a:off x="95329" y="5575"/>
                <a:ext cx="41552" cy="17533"/>
              </a:xfrm>
              <a:custGeom>
                <a:avLst/>
                <a:gdLst/>
                <a:ahLst/>
                <a:cxnLst>
                  <a:cxn ang="0">
                    <a:pos x="wd2" y="hd2"/>
                  </a:cxn>
                  <a:cxn ang="5400000">
                    <a:pos x="wd2" y="hd2"/>
                  </a:cxn>
                  <a:cxn ang="10800000">
                    <a:pos x="wd2" y="hd2"/>
                  </a:cxn>
                  <a:cxn ang="16200000">
                    <a:pos x="wd2" y="hd2"/>
                  </a:cxn>
                </a:cxnLst>
                <a:rect l="0" t="0" r="r" b="b"/>
                <a:pathLst>
                  <a:path w="21600" h="21600" extrusionOk="0">
                    <a:moveTo>
                      <a:pt x="12179" y="0"/>
                    </a:moveTo>
                    <a:lnTo>
                      <a:pt x="8422" y="10390"/>
                    </a:lnTo>
                    <a:lnTo>
                      <a:pt x="6190" y="16218"/>
                    </a:lnTo>
                    <a:lnTo>
                      <a:pt x="3710" y="19955"/>
                    </a:lnTo>
                    <a:lnTo>
                      <a:pt x="0" y="21600"/>
                    </a:lnTo>
                    <a:lnTo>
                      <a:pt x="17243" y="21600"/>
                    </a:lnTo>
                    <a:lnTo>
                      <a:pt x="21600" y="6775"/>
                    </a:lnTo>
                    <a:lnTo>
                      <a:pt x="18709" y="4209"/>
                    </a:lnTo>
                    <a:lnTo>
                      <a:pt x="15572" y="1908"/>
                    </a:lnTo>
                    <a:lnTo>
                      <a:pt x="12179"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188" name="Shape"/>
              <p:cNvSpPr/>
              <p:nvPr/>
            </p:nvSpPr>
            <p:spPr>
              <a:xfrm>
                <a:off x="62280" y="34848"/>
                <a:ext cx="55988" cy="127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4748" y="0"/>
                    </a:lnTo>
                    <a:lnTo>
                      <a:pt x="6923" y="1612"/>
                    </a:lnTo>
                    <a:lnTo>
                      <a:pt x="19771" y="21600"/>
                    </a:lnTo>
                    <a:lnTo>
                      <a:pt x="21600" y="0"/>
                    </a:lnTo>
                    <a:close/>
                    <a:moveTo>
                      <a:pt x="4748" y="0"/>
                    </a:moveTo>
                    <a:lnTo>
                      <a:pt x="0" y="0"/>
                    </a:lnTo>
                    <a:lnTo>
                      <a:pt x="2176" y="79"/>
                    </a:lnTo>
                    <a:lnTo>
                      <a:pt x="4748" y="0"/>
                    </a:lnTo>
                    <a:close/>
                  </a:path>
                </a:pathLst>
              </a:custGeom>
              <a:noFill/>
              <a:ln w="12700" cap="flat">
                <a:noFill/>
                <a:miter lim="400000"/>
              </a:ln>
              <a:effectLst/>
            </p:spPr>
            <p:txBody>
              <a:bodyPr wrap="square" lIns="45719" tIns="45719" rIns="45719" bIns="45719" numCol="1" anchor="t">
                <a:noAutofit/>
              </a:bodyPr>
              <a:lstStyle/>
              <a:p>
                <a:endParaRPr/>
              </a:p>
            </p:txBody>
          </p:sp>
        </p:grpSp>
        <p:grpSp>
          <p:nvGrpSpPr>
            <p:cNvPr id="193" name="object 6"/>
            <p:cNvGrpSpPr/>
            <p:nvPr/>
          </p:nvGrpSpPr>
          <p:grpSpPr>
            <a:xfrm>
              <a:off x="23" y="25885"/>
              <a:ext cx="318049" cy="233134"/>
              <a:chOff x="0" y="0"/>
              <a:chExt cx="318047" cy="233133"/>
            </a:xfrm>
          </p:grpSpPr>
          <p:sp>
            <p:nvSpPr>
              <p:cNvPr id="190" name="Shape"/>
              <p:cNvSpPr/>
              <p:nvPr/>
            </p:nvSpPr>
            <p:spPr>
              <a:xfrm>
                <a:off x="276885" y="73685"/>
                <a:ext cx="41163" cy="15944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280" y="43"/>
                    </a:lnTo>
                    <a:lnTo>
                      <a:pt x="280" y="18459"/>
                    </a:lnTo>
                    <a:lnTo>
                      <a:pt x="373" y="18503"/>
                    </a:lnTo>
                    <a:lnTo>
                      <a:pt x="21160" y="21600"/>
                    </a:lnTo>
                    <a:lnTo>
                      <a:pt x="21600" y="21535"/>
                    </a:lnTo>
                    <a:lnTo>
                      <a:pt x="21600"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191" name="Shape"/>
              <p:cNvSpPr/>
              <p:nvPr/>
            </p:nvSpPr>
            <p:spPr>
              <a:xfrm>
                <a:off x="0" y="0"/>
                <a:ext cx="318048" cy="140869"/>
              </a:xfrm>
              <a:custGeom>
                <a:avLst/>
                <a:gdLst/>
                <a:ahLst/>
                <a:cxnLst>
                  <a:cxn ang="0">
                    <a:pos x="wd2" y="hd2"/>
                  </a:cxn>
                  <a:cxn ang="5400000">
                    <a:pos x="wd2" y="hd2"/>
                  </a:cxn>
                  <a:cxn ang="10800000">
                    <a:pos x="wd2" y="hd2"/>
                  </a:cxn>
                  <a:cxn ang="16200000">
                    <a:pos x="wd2" y="hd2"/>
                  </a:cxn>
                </a:cxnLst>
                <a:rect l="0" t="0" r="r" b="b"/>
                <a:pathLst>
                  <a:path w="21600" h="21600" extrusionOk="0">
                    <a:moveTo>
                      <a:pt x="241" y="0"/>
                    </a:moveTo>
                    <a:lnTo>
                      <a:pt x="60" y="136"/>
                    </a:lnTo>
                    <a:lnTo>
                      <a:pt x="0" y="325"/>
                    </a:lnTo>
                    <a:lnTo>
                      <a:pt x="5" y="4408"/>
                    </a:lnTo>
                    <a:lnTo>
                      <a:pt x="1641" y="9563"/>
                    </a:lnTo>
                    <a:lnTo>
                      <a:pt x="10569" y="21450"/>
                    </a:lnTo>
                    <a:lnTo>
                      <a:pt x="10793" y="21600"/>
                    </a:lnTo>
                    <a:lnTo>
                      <a:pt x="10883" y="21590"/>
                    </a:lnTo>
                    <a:lnTo>
                      <a:pt x="10950" y="21549"/>
                    </a:lnTo>
                    <a:lnTo>
                      <a:pt x="11030" y="21450"/>
                    </a:lnTo>
                    <a:lnTo>
                      <a:pt x="18805" y="11298"/>
                    </a:lnTo>
                    <a:lnTo>
                      <a:pt x="21600" y="11298"/>
                    </a:lnTo>
                    <a:lnTo>
                      <a:pt x="21600" y="6219"/>
                    </a:lnTo>
                    <a:lnTo>
                      <a:pt x="5560" y="6219"/>
                    </a:lnTo>
                    <a:lnTo>
                      <a:pt x="4966" y="6162"/>
                    </a:lnTo>
                    <a:lnTo>
                      <a:pt x="1613" y="3058"/>
                    </a:lnTo>
                    <a:lnTo>
                      <a:pt x="340" y="70"/>
                    </a:lnTo>
                    <a:lnTo>
                      <a:pt x="241"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192" name="Shape"/>
              <p:cNvSpPr/>
              <p:nvPr/>
            </p:nvSpPr>
            <p:spPr>
              <a:xfrm>
                <a:off x="81867" y="0"/>
                <a:ext cx="236181" cy="40556"/>
              </a:xfrm>
              <a:custGeom>
                <a:avLst/>
                <a:gdLst/>
                <a:ahLst/>
                <a:cxnLst>
                  <a:cxn ang="0">
                    <a:pos x="wd2" y="hd2"/>
                  </a:cxn>
                  <a:cxn ang="5400000">
                    <a:pos x="wd2" y="hd2"/>
                  </a:cxn>
                  <a:cxn ang="10800000">
                    <a:pos x="wd2" y="hd2"/>
                  </a:cxn>
                  <a:cxn ang="16200000">
                    <a:pos x="wd2" y="hd2"/>
                  </a:cxn>
                </a:cxnLst>
                <a:rect l="0" t="0" r="r" b="b"/>
                <a:pathLst>
                  <a:path w="21600" h="21600" extrusionOk="0">
                    <a:moveTo>
                      <a:pt x="6511" y="16058"/>
                    </a:moveTo>
                    <a:lnTo>
                      <a:pt x="5990" y="16328"/>
                    </a:lnTo>
                    <a:lnTo>
                      <a:pt x="2274" y="20421"/>
                    </a:lnTo>
                    <a:lnTo>
                      <a:pt x="1028" y="21354"/>
                    </a:lnTo>
                    <a:lnTo>
                      <a:pt x="0" y="21600"/>
                    </a:lnTo>
                    <a:lnTo>
                      <a:pt x="14110" y="21600"/>
                    </a:lnTo>
                    <a:lnTo>
                      <a:pt x="13082" y="21354"/>
                    </a:lnTo>
                    <a:lnTo>
                      <a:pt x="11838" y="20421"/>
                    </a:lnTo>
                    <a:lnTo>
                      <a:pt x="8121" y="16328"/>
                    </a:lnTo>
                    <a:lnTo>
                      <a:pt x="7640" y="16078"/>
                    </a:lnTo>
                    <a:lnTo>
                      <a:pt x="7081" y="16078"/>
                    </a:lnTo>
                    <a:lnTo>
                      <a:pt x="6511" y="16058"/>
                    </a:lnTo>
                    <a:close/>
                    <a:moveTo>
                      <a:pt x="21275" y="0"/>
                    </a:moveTo>
                    <a:lnTo>
                      <a:pt x="21140" y="243"/>
                    </a:lnTo>
                    <a:lnTo>
                      <a:pt x="21063" y="838"/>
                    </a:lnTo>
                    <a:lnTo>
                      <a:pt x="20505" y="4782"/>
                    </a:lnTo>
                    <a:lnTo>
                      <a:pt x="16881" y="18792"/>
                    </a:lnTo>
                    <a:lnTo>
                      <a:pt x="14110" y="21600"/>
                    </a:lnTo>
                    <a:lnTo>
                      <a:pt x="21600" y="21600"/>
                    </a:lnTo>
                    <a:lnTo>
                      <a:pt x="21599" y="7136"/>
                    </a:lnTo>
                    <a:lnTo>
                      <a:pt x="21599" y="1129"/>
                    </a:lnTo>
                    <a:lnTo>
                      <a:pt x="21518" y="473"/>
                    </a:lnTo>
                    <a:lnTo>
                      <a:pt x="21275" y="0"/>
                    </a:lnTo>
                    <a:close/>
                    <a:moveTo>
                      <a:pt x="7600" y="16058"/>
                    </a:moveTo>
                    <a:lnTo>
                      <a:pt x="7081" y="16078"/>
                    </a:lnTo>
                    <a:lnTo>
                      <a:pt x="7640" y="16078"/>
                    </a:lnTo>
                    <a:lnTo>
                      <a:pt x="7600" y="16058"/>
                    </a:lnTo>
                    <a:close/>
                  </a:path>
                </a:pathLst>
              </a:custGeom>
              <a:noFill/>
              <a:ln w="12700" cap="flat">
                <a:noFill/>
                <a:miter lim="400000"/>
              </a:ln>
              <a:effectLst/>
            </p:spPr>
            <p:txBody>
              <a:bodyPr wrap="square" lIns="45719" tIns="45719" rIns="45719" bIns="45719" numCol="1" anchor="t">
                <a:noAutofit/>
              </a:bodyPr>
              <a:lstStyle/>
              <a:p>
                <a:endParaRPr/>
              </a:p>
            </p:txBody>
          </p:sp>
        </p:grpSp>
        <p:sp>
          <p:nvSpPr>
            <p:cNvPr id="194" name="object 7"/>
            <p:cNvSpPr/>
            <p:nvPr/>
          </p:nvSpPr>
          <p:spPr>
            <a:xfrm>
              <a:off x="-1" y="119303"/>
              <a:ext cx="318074" cy="238419"/>
            </a:xfrm>
            <a:custGeom>
              <a:avLst/>
              <a:gdLst/>
              <a:ahLst/>
              <a:cxnLst>
                <a:cxn ang="0">
                  <a:pos x="wd2" y="hd2"/>
                </a:cxn>
                <a:cxn ang="5400000">
                  <a:pos x="wd2" y="hd2"/>
                </a:cxn>
                <a:cxn ang="10800000">
                  <a:pos x="wd2" y="hd2"/>
                </a:cxn>
                <a:cxn ang="16200000">
                  <a:pos x="wd2" y="hd2"/>
                </a:cxn>
              </a:cxnLst>
              <a:rect l="0" t="0" r="r" b="b"/>
              <a:pathLst>
                <a:path w="21600" h="21600" extrusionOk="0">
                  <a:moveTo>
                    <a:pt x="116" y="0"/>
                  </a:moveTo>
                  <a:lnTo>
                    <a:pt x="0" y="56"/>
                  </a:lnTo>
                  <a:lnTo>
                    <a:pt x="0" y="2516"/>
                  </a:lnTo>
                  <a:lnTo>
                    <a:pt x="13" y="2695"/>
                  </a:lnTo>
                  <a:lnTo>
                    <a:pt x="59" y="3424"/>
                  </a:lnTo>
                  <a:lnTo>
                    <a:pt x="227" y="4120"/>
                  </a:lnTo>
                  <a:lnTo>
                    <a:pt x="496" y="4738"/>
                  </a:lnTo>
                  <a:lnTo>
                    <a:pt x="605" y="4993"/>
                  </a:lnTo>
                  <a:lnTo>
                    <a:pt x="738" y="5249"/>
                  </a:lnTo>
                  <a:lnTo>
                    <a:pt x="1181" y="5914"/>
                  </a:lnTo>
                  <a:lnTo>
                    <a:pt x="1485" y="6248"/>
                  </a:lnTo>
                  <a:lnTo>
                    <a:pt x="21426" y="21600"/>
                  </a:lnTo>
                  <a:lnTo>
                    <a:pt x="21477" y="21572"/>
                  </a:lnTo>
                  <a:lnTo>
                    <a:pt x="21536" y="21257"/>
                  </a:lnTo>
                  <a:lnTo>
                    <a:pt x="21570" y="20995"/>
                  </a:lnTo>
                  <a:lnTo>
                    <a:pt x="21586" y="20727"/>
                  </a:lnTo>
                  <a:lnTo>
                    <a:pt x="21600" y="20548"/>
                  </a:lnTo>
                  <a:lnTo>
                    <a:pt x="21600" y="17094"/>
                  </a:lnTo>
                  <a:lnTo>
                    <a:pt x="21587" y="17064"/>
                  </a:lnTo>
                  <a:lnTo>
                    <a:pt x="4549" y="3946"/>
                  </a:lnTo>
                  <a:lnTo>
                    <a:pt x="4129" y="3631"/>
                  </a:lnTo>
                  <a:lnTo>
                    <a:pt x="3334" y="3019"/>
                  </a:lnTo>
                  <a:lnTo>
                    <a:pt x="731" y="757"/>
                  </a:lnTo>
                  <a:lnTo>
                    <a:pt x="178" y="93"/>
                  </a:lnTo>
                  <a:lnTo>
                    <a:pt x="116"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195" name="object 8"/>
            <p:cNvSpPr/>
            <p:nvPr/>
          </p:nvSpPr>
          <p:spPr>
            <a:xfrm>
              <a:off x="-1" y="218816"/>
              <a:ext cx="288990" cy="197766"/>
            </a:xfrm>
            <a:custGeom>
              <a:avLst/>
              <a:gdLst/>
              <a:ahLst/>
              <a:cxnLst>
                <a:cxn ang="0">
                  <a:pos x="wd2" y="hd2"/>
                </a:cxn>
                <a:cxn ang="5400000">
                  <a:pos x="wd2" y="hd2"/>
                </a:cxn>
                <a:cxn ang="10800000">
                  <a:pos x="wd2" y="hd2"/>
                </a:cxn>
                <a:cxn ang="16200000">
                  <a:pos x="wd2" y="hd2"/>
                </a:cxn>
              </a:cxnLst>
              <a:rect l="0" t="0" r="r" b="b"/>
              <a:pathLst>
                <a:path w="21600" h="21600" extrusionOk="0">
                  <a:moveTo>
                    <a:pt x="127" y="0"/>
                  </a:moveTo>
                  <a:lnTo>
                    <a:pt x="0" y="69"/>
                  </a:lnTo>
                  <a:lnTo>
                    <a:pt x="0" y="3034"/>
                  </a:lnTo>
                  <a:lnTo>
                    <a:pt x="14" y="3250"/>
                  </a:lnTo>
                  <a:lnTo>
                    <a:pt x="65" y="4128"/>
                  </a:lnTo>
                  <a:lnTo>
                    <a:pt x="250" y="4967"/>
                  </a:lnTo>
                  <a:lnTo>
                    <a:pt x="546" y="5712"/>
                  </a:lnTo>
                  <a:lnTo>
                    <a:pt x="666" y="6020"/>
                  </a:lnTo>
                  <a:lnTo>
                    <a:pt x="813" y="6328"/>
                  </a:lnTo>
                  <a:lnTo>
                    <a:pt x="1300" y="7130"/>
                  </a:lnTo>
                  <a:lnTo>
                    <a:pt x="1635" y="7532"/>
                  </a:lnTo>
                  <a:lnTo>
                    <a:pt x="18317" y="21600"/>
                  </a:lnTo>
                  <a:lnTo>
                    <a:pt x="18346" y="21600"/>
                  </a:lnTo>
                  <a:lnTo>
                    <a:pt x="21600" y="18856"/>
                  </a:lnTo>
                  <a:lnTo>
                    <a:pt x="21600" y="18751"/>
                  </a:lnTo>
                  <a:lnTo>
                    <a:pt x="5007" y="4758"/>
                  </a:lnTo>
                  <a:lnTo>
                    <a:pt x="4100" y="4006"/>
                  </a:lnTo>
                  <a:lnTo>
                    <a:pt x="3191" y="3229"/>
                  </a:lnTo>
                  <a:lnTo>
                    <a:pt x="2459" y="2577"/>
                  </a:lnTo>
                  <a:lnTo>
                    <a:pt x="1611" y="1770"/>
                  </a:lnTo>
                  <a:lnTo>
                    <a:pt x="804" y="913"/>
                  </a:lnTo>
                  <a:lnTo>
                    <a:pt x="196" y="112"/>
                  </a:lnTo>
                  <a:lnTo>
                    <a:pt x="127"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196" name="object 9"/>
            <p:cNvSpPr/>
            <p:nvPr/>
          </p:nvSpPr>
          <p:spPr>
            <a:xfrm>
              <a:off x="-1" y="318333"/>
              <a:ext cx="202756" cy="142914"/>
            </a:xfrm>
            <a:prstGeom prst="rect">
              <a:avLst/>
            </a:prstGeom>
            <a:blipFill rotWithShape="1">
              <a:blip r:embed="rId2"/>
              <a:srcRect/>
              <a:stretch>
                <a:fillRect/>
              </a:stretch>
            </a:blipFill>
            <a:ln w="12700" cap="flat">
              <a:noFill/>
              <a:miter lim="400000"/>
            </a:ln>
            <a:effectLst/>
          </p:spPr>
          <p:txBody>
            <a:bodyPr wrap="square" lIns="45719" tIns="45719" rIns="45719" bIns="45719" numCol="1" anchor="t">
              <a:noAutofit/>
            </a:bodyPr>
            <a:lstStyle/>
            <a:p>
              <a:endParaRPr/>
            </a:p>
          </p:txBody>
        </p:sp>
      </p:grpSp>
      <p:sp>
        <p:nvSpPr>
          <p:cNvPr id="198" name="Title Text"/>
          <p:cNvSpPr txBox="1">
            <a:spLocks noGrp="1"/>
          </p:cNvSpPr>
          <p:nvPr>
            <p:ph type="title"/>
          </p:nvPr>
        </p:nvSpPr>
        <p:spPr>
          <a:prstGeom prst="rect">
            <a:avLst/>
          </a:prstGeom>
        </p:spPr>
        <p:txBody>
          <a:bodyPr/>
          <a:lstStyle>
            <a:lvl1pPr>
              <a:lnSpc>
                <a:spcPct val="100000"/>
              </a:lnSpc>
            </a:lvl1pPr>
          </a:lstStyle>
          <a:p>
            <a:r>
              <a:t>Title Text</a:t>
            </a:r>
          </a:p>
        </p:txBody>
      </p:sp>
      <p:sp>
        <p:nvSpPr>
          <p:cNvPr id="199" name="Slide Number"/>
          <p:cNvSpPr txBox="1">
            <a:spLocks noGrp="1"/>
          </p:cNvSpPr>
          <p:nvPr>
            <p:ph type="sldNum" sz="quarter" idx="2"/>
          </p:nvPr>
        </p:nvSpPr>
        <p:spPr>
          <a:xfrm>
            <a:off x="11064418" y="6374663"/>
            <a:ext cx="289382" cy="328499"/>
          </a:xfrm>
          <a:prstGeom prst="rect">
            <a:avLst/>
          </a:prstGeom>
        </p:spPr>
        <p:txBody>
          <a:bodyPr/>
          <a:lstStyle>
            <a:lvl1pPr indent="25400">
              <a:lnSpc>
                <a:spcPts val="2000"/>
              </a:lnSpc>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13"/>
          </p:nvPr>
        </p:nvSpPr>
        <p:spPr>
          <a:xfrm>
            <a:off x="6172200" y="1681163"/>
            <a:ext cx="5183188" cy="823913"/>
          </a:xfrm>
          <a:prstGeom prst="rect">
            <a:avLst/>
          </a:prstGeom>
        </p:spPr>
        <p:txBody>
          <a:bodyPr anchor="b"/>
          <a:lstStyle/>
          <a:p>
            <a:pPr marL="0" indent="0">
              <a:buSzTx/>
              <a:buFont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13"/>
          </p:nvPr>
        </p:nvSpPr>
        <p:spPr>
          <a:xfrm>
            <a:off x="839787" y="2057400"/>
            <a:ext cx="3932238" cy="3811588"/>
          </a:xfrm>
          <a:prstGeom prst="rect">
            <a:avLst/>
          </a:prstGeom>
        </p:spPr>
        <p:txBody>
          <a:bodyPr/>
          <a:lstStyle/>
          <a:p>
            <a:pPr marL="0" indent="0">
              <a:buSzTx/>
              <a:buFontTx/>
              <a:buNone/>
              <a:defRPr sz="16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13"/>
          </p:nvPr>
        </p:nvSpPr>
        <p:spPr>
          <a:xfrm>
            <a:off x="5183187" y="987425"/>
            <a:ext cx="6172201" cy="4873625"/>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89818" y="6404292"/>
            <a:ext cx="263983" cy="269241"/>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61" r:id="rId11"/>
    <p:sldLayoutId id="2147483663" r:id="rId12"/>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8.png"/><Relationship Id="rId7"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11.xml"/><Relationship Id="rId6" Type="http://schemas.openxmlformats.org/officeDocument/2006/relationships/image" Target="../media/image11.svg"/><Relationship Id="rId5" Type="http://schemas.openxmlformats.org/officeDocument/2006/relationships/image" Target="../media/image14.png"/><Relationship Id="rId4" Type="http://schemas.openxmlformats.org/officeDocument/2006/relationships/image" Target="../media/image9.svg"/></Relationships>
</file>

<file path=ppt/slides/_rels/slide11.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chart" Target="../charts/chart3.xml"/><Relationship Id="rId7" Type="http://schemas.openxmlformats.org/officeDocument/2006/relationships/image" Target="../media/image15.svg"/><Relationship Id="rId2" Type="http://schemas.openxmlformats.org/officeDocument/2006/relationships/notesSlide" Target="../notesSlides/notesSlide9.xml"/><Relationship Id="rId1" Type="http://schemas.openxmlformats.org/officeDocument/2006/relationships/slideLayout" Target="../slideLayouts/slideLayout11.xml"/><Relationship Id="rId6" Type="http://schemas.openxmlformats.org/officeDocument/2006/relationships/image" Target="../media/image14.png"/><Relationship Id="rId5" Type="http://schemas.openxmlformats.org/officeDocument/2006/relationships/image" Target="../media/image9.svg"/><Relationship Id="rId10" Type="http://schemas.openxmlformats.org/officeDocument/2006/relationships/image" Target="../media/image7.png"/><Relationship Id="rId4" Type="http://schemas.openxmlformats.org/officeDocument/2006/relationships/image" Target="../media/image8.png"/><Relationship Id="rId9" Type="http://schemas.openxmlformats.org/officeDocument/2006/relationships/image" Target="../media/image11.sv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chart" Target="../charts/chart4.xml"/><Relationship Id="rId7"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1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7.png"/><Relationship Id="rId4" Type="http://schemas.openxmlformats.org/officeDocument/2006/relationships/hyperlink" Target="http://www.cimspa.co.uk/"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1.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chart" Target="../charts/chart1.xml"/><Relationship Id="rId7"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1.xml"/><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1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 Id="rId9"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1.xml"/><Relationship Id="rId6" Type="http://schemas.openxmlformats.org/officeDocument/2006/relationships/image" Target="../media/image11.svg"/><Relationship Id="rId5" Type="http://schemas.openxmlformats.org/officeDocument/2006/relationships/image" Target="../media/image14.png"/><Relationship Id="rId4" Type="http://schemas.openxmlformats.org/officeDocument/2006/relationships/image" Target="../media/image9.sv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 name="Title 2"/>
          <p:cNvSpPr txBox="1">
            <a:spLocks noGrp="1"/>
          </p:cNvSpPr>
          <p:nvPr>
            <p:ph type="title"/>
          </p:nvPr>
        </p:nvSpPr>
        <p:spPr>
          <a:xfrm>
            <a:off x="914399" y="2686049"/>
            <a:ext cx="11048884" cy="1485901"/>
          </a:xfrm>
          <a:prstGeom prst="rect">
            <a:avLst/>
          </a:prstGeom>
        </p:spPr>
        <p:txBody>
          <a:bodyPr/>
          <a:lstStyle>
            <a:lvl1pPr>
              <a:defRPr sz="4800" spc="-200">
                <a:latin typeface="Arial"/>
                <a:ea typeface="Arial"/>
                <a:cs typeface="Arial"/>
                <a:sym typeface="Arial"/>
              </a:defRPr>
            </a:lvl1pPr>
          </a:lstStyle>
          <a:p>
            <a:r>
              <a:rPr lang="en-GB" b="1" dirty="0"/>
              <a:t>Covid-19: Sector Impact</a:t>
            </a:r>
            <a:br>
              <a:rPr lang="en-GB" b="1" dirty="0"/>
            </a:br>
            <a:r>
              <a:rPr lang="en-GB" sz="4000" dirty="0"/>
              <a:t>Phase Three Report: Recovery</a:t>
            </a:r>
            <a:endParaRPr dirty="0"/>
          </a:p>
        </p:txBody>
      </p:sp>
      <p:pic>
        <p:nvPicPr>
          <p:cNvPr id="232" name="Picture 4" descr="Picture 4"/>
          <p:cNvPicPr>
            <a:picLocks noChangeAspect="1"/>
          </p:cNvPicPr>
          <p:nvPr/>
        </p:nvPicPr>
        <p:blipFill>
          <a:blip r:embed="rId3"/>
          <a:stretch>
            <a:fillRect/>
          </a:stretch>
        </p:blipFill>
        <p:spPr>
          <a:xfrm>
            <a:off x="9144000" y="5257800"/>
            <a:ext cx="2311400" cy="1018842"/>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Rectangle 5">
            <a:extLst>
              <a:ext uri="{FF2B5EF4-FFF2-40B4-BE49-F238E27FC236}">
                <a16:creationId xmlns:a16="http://schemas.microsoft.com/office/drawing/2014/main" id="{3682ECFF-6F4D-A047-852E-41A6846DBAA3}"/>
              </a:ext>
            </a:extLst>
          </p:cNvPr>
          <p:cNvSpPr/>
          <p:nvPr/>
        </p:nvSpPr>
        <p:spPr>
          <a:xfrm>
            <a:off x="6404119" y="3581835"/>
            <a:ext cx="5531758" cy="1630147"/>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77" name="Subtitle 1">
            <a:extLst>
              <a:ext uri="{FF2B5EF4-FFF2-40B4-BE49-F238E27FC236}">
                <a16:creationId xmlns:a16="http://schemas.microsoft.com/office/drawing/2014/main" id="{24F17A36-5C5C-6D4C-8F63-8EAABE3841EB}"/>
              </a:ext>
            </a:extLst>
          </p:cNvPr>
          <p:cNvSpPr txBox="1"/>
          <p:nvPr/>
        </p:nvSpPr>
        <p:spPr>
          <a:xfrm>
            <a:off x="8397398" y="3994170"/>
            <a:ext cx="3635524" cy="3385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600" b="1" dirty="0">
                <a:solidFill>
                  <a:srgbClr val="404040"/>
                </a:solidFill>
              </a:rPr>
              <a:t>reduction of learners is expected.</a:t>
            </a:r>
          </a:p>
        </p:txBody>
      </p:sp>
      <p:sp>
        <p:nvSpPr>
          <p:cNvPr id="78" name="Subtitle 1">
            <a:extLst>
              <a:ext uri="{FF2B5EF4-FFF2-40B4-BE49-F238E27FC236}">
                <a16:creationId xmlns:a16="http://schemas.microsoft.com/office/drawing/2014/main" id="{86B57483-292D-AB40-8A41-1B760AC7B854}"/>
              </a:ext>
            </a:extLst>
          </p:cNvPr>
          <p:cNvSpPr txBox="1"/>
          <p:nvPr/>
        </p:nvSpPr>
        <p:spPr>
          <a:xfrm>
            <a:off x="6932240" y="3558825"/>
            <a:ext cx="3438698" cy="10156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6000" b="1" dirty="0">
                <a:solidFill>
                  <a:srgbClr val="FF5D5D"/>
                </a:solidFill>
              </a:rPr>
              <a:t>50</a:t>
            </a:r>
            <a:r>
              <a:rPr lang="en-GB" sz="4000" b="1" dirty="0">
                <a:solidFill>
                  <a:srgbClr val="FF5D5D"/>
                </a:solidFill>
              </a:rPr>
              <a:t>%</a:t>
            </a:r>
            <a:endParaRPr lang="en-GB" sz="8800" b="1" dirty="0">
              <a:solidFill>
                <a:srgbClr val="FF5D5D"/>
              </a:solidFill>
            </a:endParaRPr>
          </a:p>
        </p:txBody>
      </p:sp>
      <p:grpSp>
        <p:nvGrpSpPr>
          <p:cNvPr id="84" name="Group 83">
            <a:extLst>
              <a:ext uri="{FF2B5EF4-FFF2-40B4-BE49-F238E27FC236}">
                <a16:creationId xmlns:a16="http://schemas.microsoft.com/office/drawing/2014/main" id="{9E590868-55D0-FF49-8151-0B9DFA7FE861}"/>
              </a:ext>
            </a:extLst>
          </p:cNvPr>
          <p:cNvGrpSpPr/>
          <p:nvPr/>
        </p:nvGrpSpPr>
        <p:grpSpPr>
          <a:xfrm>
            <a:off x="8373526" y="5341446"/>
            <a:ext cx="3185522" cy="781500"/>
            <a:chOff x="3720103" y="5642628"/>
            <a:chExt cx="3511329" cy="861430"/>
          </a:xfrm>
        </p:grpSpPr>
        <p:pic>
          <p:nvPicPr>
            <p:cNvPr id="89" name="Graphic 88">
              <a:extLst>
                <a:ext uri="{FF2B5EF4-FFF2-40B4-BE49-F238E27FC236}">
                  <a16:creationId xmlns:a16="http://schemas.microsoft.com/office/drawing/2014/main" id="{A6C982BA-EBB0-414F-A2C8-06952C29D75A}"/>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20103" y="5642628"/>
              <a:ext cx="315015" cy="861430"/>
            </a:xfrm>
            <a:prstGeom prst="rect">
              <a:avLst/>
            </a:prstGeom>
          </p:spPr>
        </p:pic>
        <p:pic>
          <p:nvPicPr>
            <p:cNvPr id="110" name="Graphic 109">
              <a:extLst>
                <a:ext uri="{FF2B5EF4-FFF2-40B4-BE49-F238E27FC236}">
                  <a16:creationId xmlns:a16="http://schemas.microsoft.com/office/drawing/2014/main" id="{8AB35D94-3D09-0942-8B52-E326B125762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075249" y="5642628"/>
              <a:ext cx="315015" cy="861430"/>
            </a:xfrm>
            <a:prstGeom prst="rect">
              <a:avLst/>
            </a:prstGeom>
          </p:spPr>
        </p:pic>
        <p:pic>
          <p:nvPicPr>
            <p:cNvPr id="114" name="Graphic 113">
              <a:extLst>
                <a:ext uri="{FF2B5EF4-FFF2-40B4-BE49-F238E27FC236}">
                  <a16:creationId xmlns:a16="http://schemas.microsoft.com/office/drawing/2014/main" id="{A43D0AE2-D873-2A4C-97D7-DEE3003642CD}"/>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30395" y="5642628"/>
              <a:ext cx="315015" cy="861430"/>
            </a:xfrm>
            <a:prstGeom prst="rect">
              <a:avLst/>
            </a:prstGeom>
          </p:spPr>
        </p:pic>
        <p:pic>
          <p:nvPicPr>
            <p:cNvPr id="117" name="Graphic 116">
              <a:extLst>
                <a:ext uri="{FF2B5EF4-FFF2-40B4-BE49-F238E27FC236}">
                  <a16:creationId xmlns:a16="http://schemas.microsoft.com/office/drawing/2014/main" id="{713CCD0F-4C61-9444-8338-2EC50B29ACF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85541" y="5642628"/>
              <a:ext cx="315015" cy="861430"/>
            </a:xfrm>
            <a:prstGeom prst="rect">
              <a:avLst/>
            </a:prstGeom>
          </p:spPr>
        </p:pic>
        <p:pic>
          <p:nvPicPr>
            <p:cNvPr id="119" name="Graphic 118">
              <a:extLst>
                <a:ext uri="{FF2B5EF4-FFF2-40B4-BE49-F238E27FC236}">
                  <a16:creationId xmlns:a16="http://schemas.microsoft.com/office/drawing/2014/main" id="{2122F7A4-9370-3347-B72B-034CB8A46CE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140687" y="5642628"/>
              <a:ext cx="315015" cy="861430"/>
            </a:xfrm>
            <a:prstGeom prst="rect">
              <a:avLst/>
            </a:prstGeom>
          </p:spPr>
        </p:pic>
        <p:pic>
          <p:nvPicPr>
            <p:cNvPr id="120" name="Graphic 119">
              <a:extLst>
                <a:ext uri="{FF2B5EF4-FFF2-40B4-BE49-F238E27FC236}">
                  <a16:creationId xmlns:a16="http://schemas.microsoft.com/office/drawing/2014/main" id="{20D53D4D-82DD-234E-AB69-19C0AC98012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495833" y="5642628"/>
              <a:ext cx="315015" cy="861430"/>
            </a:xfrm>
            <a:prstGeom prst="rect">
              <a:avLst/>
            </a:prstGeom>
          </p:spPr>
        </p:pic>
        <p:pic>
          <p:nvPicPr>
            <p:cNvPr id="127" name="Graphic 126">
              <a:extLst>
                <a:ext uri="{FF2B5EF4-FFF2-40B4-BE49-F238E27FC236}">
                  <a16:creationId xmlns:a16="http://schemas.microsoft.com/office/drawing/2014/main" id="{18E3BBF5-FB30-8242-9086-1F68C6B8B0D5}"/>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50979" y="5642628"/>
              <a:ext cx="315015" cy="861430"/>
            </a:xfrm>
            <a:prstGeom prst="rect">
              <a:avLst/>
            </a:prstGeom>
          </p:spPr>
        </p:pic>
        <p:pic>
          <p:nvPicPr>
            <p:cNvPr id="128" name="Graphic 127">
              <a:extLst>
                <a:ext uri="{FF2B5EF4-FFF2-40B4-BE49-F238E27FC236}">
                  <a16:creationId xmlns:a16="http://schemas.microsoft.com/office/drawing/2014/main" id="{2D7CC795-AE88-D24D-A206-7840E4A28BE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06125" y="5642628"/>
              <a:ext cx="315015" cy="861430"/>
            </a:xfrm>
            <a:prstGeom prst="rect">
              <a:avLst/>
            </a:prstGeom>
          </p:spPr>
        </p:pic>
        <p:pic>
          <p:nvPicPr>
            <p:cNvPr id="129" name="Graphic 128">
              <a:extLst>
                <a:ext uri="{FF2B5EF4-FFF2-40B4-BE49-F238E27FC236}">
                  <a16:creationId xmlns:a16="http://schemas.microsoft.com/office/drawing/2014/main" id="{0080C6D0-8D6C-D242-B1C9-0AD9BAB49CC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561271" y="5642628"/>
              <a:ext cx="315015" cy="861430"/>
            </a:xfrm>
            <a:prstGeom prst="rect">
              <a:avLst/>
            </a:prstGeom>
          </p:spPr>
        </p:pic>
        <p:pic>
          <p:nvPicPr>
            <p:cNvPr id="130" name="Graphic 129">
              <a:extLst>
                <a:ext uri="{FF2B5EF4-FFF2-40B4-BE49-F238E27FC236}">
                  <a16:creationId xmlns:a16="http://schemas.microsoft.com/office/drawing/2014/main" id="{0D5D142D-A8AB-774B-AA5B-FFC13CED558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16417" y="5642628"/>
              <a:ext cx="315015" cy="861430"/>
            </a:xfrm>
            <a:prstGeom prst="rect">
              <a:avLst/>
            </a:prstGeom>
          </p:spPr>
        </p:pic>
      </p:grpSp>
      <p:sp>
        <p:nvSpPr>
          <p:cNvPr id="131" name="Subtitle 1">
            <a:extLst>
              <a:ext uri="{FF2B5EF4-FFF2-40B4-BE49-F238E27FC236}">
                <a16:creationId xmlns:a16="http://schemas.microsoft.com/office/drawing/2014/main" id="{6E74587C-0237-2443-90CE-9A3BEEA417E5}"/>
              </a:ext>
            </a:extLst>
          </p:cNvPr>
          <p:cNvSpPr txBox="1"/>
          <p:nvPr/>
        </p:nvSpPr>
        <p:spPr>
          <a:xfrm>
            <a:off x="6669541" y="5463314"/>
            <a:ext cx="1667578"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rgbClr val="FF5D5D"/>
                </a:solidFill>
              </a:rPr>
              <a:t>65% </a:t>
            </a:r>
            <a:r>
              <a:rPr lang="en-GB" sz="1200" dirty="0">
                <a:solidFill>
                  <a:srgbClr val="404040"/>
                </a:solidFill>
              </a:rPr>
              <a:t>of employees appear to be </a:t>
            </a:r>
            <a:r>
              <a:rPr lang="en-GB" sz="1200" b="1" dirty="0">
                <a:solidFill>
                  <a:srgbClr val="404040"/>
                </a:solidFill>
              </a:rPr>
              <a:t>relaxed or excited</a:t>
            </a:r>
            <a:r>
              <a:rPr lang="en-GB" sz="1200" dirty="0">
                <a:solidFill>
                  <a:srgbClr val="404040"/>
                </a:solidFill>
              </a:rPr>
              <a:t> to return to work.</a:t>
            </a:r>
          </a:p>
        </p:txBody>
      </p:sp>
      <p:pic>
        <p:nvPicPr>
          <p:cNvPr id="132" name="Graphic 131">
            <a:extLst>
              <a:ext uri="{FF2B5EF4-FFF2-40B4-BE49-F238E27FC236}">
                <a16:creationId xmlns:a16="http://schemas.microsoft.com/office/drawing/2014/main" id="{9472789C-6B68-BE48-A0D0-91CFE22B62E1}"/>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t="49519"/>
          <a:stretch/>
        </p:blipFill>
        <p:spPr>
          <a:xfrm>
            <a:off x="10306684" y="5740754"/>
            <a:ext cx="285786" cy="394511"/>
          </a:xfrm>
          <a:prstGeom prst="rect">
            <a:avLst/>
          </a:prstGeom>
        </p:spPr>
      </p:pic>
      <p:sp>
        <p:nvSpPr>
          <p:cNvPr id="133" name="Subtitle 1">
            <a:extLst>
              <a:ext uri="{FF2B5EF4-FFF2-40B4-BE49-F238E27FC236}">
                <a16:creationId xmlns:a16="http://schemas.microsoft.com/office/drawing/2014/main" id="{EEF31805-C8CD-7341-80C4-5909ED31C6F8}"/>
              </a:ext>
            </a:extLst>
          </p:cNvPr>
          <p:cNvSpPr txBox="1"/>
          <p:nvPr/>
        </p:nvSpPr>
        <p:spPr>
          <a:xfrm>
            <a:off x="6900511" y="4496567"/>
            <a:ext cx="4779610"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600" b="1" dirty="0">
                <a:solidFill>
                  <a:srgbClr val="404040"/>
                </a:solidFill>
              </a:rPr>
              <a:t>“We need to see </a:t>
            </a:r>
            <a:r>
              <a:rPr lang="en-GB" sz="1600" b="1" dirty="0">
                <a:solidFill>
                  <a:srgbClr val="FF5D5D"/>
                </a:solidFill>
              </a:rPr>
              <a:t>demand from employers </a:t>
            </a:r>
            <a:r>
              <a:rPr lang="en-GB" sz="1600" b="1" dirty="0">
                <a:solidFill>
                  <a:srgbClr val="404040"/>
                </a:solidFill>
              </a:rPr>
              <a:t>rather than individuals increase.”</a:t>
            </a:r>
          </a:p>
        </p:txBody>
      </p:sp>
      <p:sp>
        <p:nvSpPr>
          <p:cNvPr id="83" name="Subtitle 1">
            <a:extLst>
              <a:ext uri="{FF2B5EF4-FFF2-40B4-BE49-F238E27FC236}">
                <a16:creationId xmlns:a16="http://schemas.microsoft.com/office/drawing/2014/main" id="{F7232B68-768D-44EA-B3D0-85AE3C1F3686}"/>
              </a:ext>
            </a:extLst>
          </p:cNvPr>
          <p:cNvSpPr txBox="1"/>
          <p:nvPr/>
        </p:nvSpPr>
        <p:spPr>
          <a:xfrm>
            <a:off x="4633990" y="1400615"/>
            <a:ext cx="1842715" cy="11079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6600" b="1" dirty="0">
                <a:solidFill>
                  <a:srgbClr val="5DD5FF"/>
                </a:solidFill>
              </a:rPr>
              <a:t>28</a:t>
            </a:r>
            <a:r>
              <a:rPr lang="en-GB" sz="4000" b="1" dirty="0">
                <a:solidFill>
                  <a:srgbClr val="5DD5FF"/>
                </a:solidFill>
              </a:rPr>
              <a:t>%</a:t>
            </a:r>
            <a:endParaRPr lang="en-GB" sz="8800" b="1" dirty="0">
              <a:solidFill>
                <a:srgbClr val="5DD5FF"/>
              </a:solidFill>
            </a:endParaRPr>
          </a:p>
        </p:txBody>
      </p:sp>
      <p:sp>
        <p:nvSpPr>
          <p:cNvPr id="81" name="Rectangle 5">
            <a:extLst>
              <a:ext uri="{FF2B5EF4-FFF2-40B4-BE49-F238E27FC236}">
                <a16:creationId xmlns:a16="http://schemas.microsoft.com/office/drawing/2014/main" id="{F5A6DFC7-D39F-41FB-BA33-B9923F2BC210}"/>
              </a:ext>
            </a:extLst>
          </p:cNvPr>
          <p:cNvSpPr/>
          <p:nvPr/>
        </p:nvSpPr>
        <p:spPr>
          <a:xfrm>
            <a:off x="155467" y="4424626"/>
            <a:ext cx="4282927" cy="1584814"/>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87" name="Subtitle 1">
            <a:extLst>
              <a:ext uri="{FF2B5EF4-FFF2-40B4-BE49-F238E27FC236}">
                <a16:creationId xmlns:a16="http://schemas.microsoft.com/office/drawing/2014/main" id="{D2330DF7-9AEF-4A57-8745-746B0F7E9539}"/>
              </a:ext>
            </a:extLst>
          </p:cNvPr>
          <p:cNvSpPr txBox="1"/>
          <p:nvPr/>
        </p:nvSpPr>
        <p:spPr>
          <a:xfrm>
            <a:off x="1008214" y="4548563"/>
            <a:ext cx="3344580"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         state that they have used some, or all</a:t>
            </a:r>
          </a:p>
        </p:txBody>
      </p:sp>
      <p:sp>
        <p:nvSpPr>
          <p:cNvPr id="88" name="Subtitle 1">
            <a:extLst>
              <a:ext uri="{FF2B5EF4-FFF2-40B4-BE49-F238E27FC236}">
                <a16:creationId xmlns:a16="http://schemas.microsoft.com/office/drawing/2014/main" id="{CD8BDAC7-4B4C-41B0-81BD-470D2F649096}"/>
              </a:ext>
            </a:extLst>
          </p:cNvPr>
          <p:cNvSpPr txBox="1"/>
          <p:nvPr/>
        </p:nvSpPr>
        <p:spPr>
          <a:xfrm>
            <a:off x="626366" y="4494789"/>
            <a:ext cx="845551"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3200" b="1" dirty="0">
                <a:solidFill>
                  <a:srgbClr val="5DD5FF"/>
                </a:solidFill>
              </a:rPr>
              <a:t>86</a:t>
            </a:r>
            <a:r>
              <a:rPr lang="en-GB" sz="2000" b="1" dirty="0">
                <a:solidFill>
                  <a:srgbClr val="5DD5FF"/>
                </a:solidFill>
              </a:rPr>
              <a:t>%</a:t>
            </a:r>
            <a:endParaRPr lang="en-GB" sz="1600" b="1" dirty="0">
              <a:solidFill>
                <a:srgbClr val="5DD5FF"/>
              </a:solidFill>
            </a:endParaRPr>
          </a:p>
        </p:txBody>
      </p:sp>
      <p:sp>
        <p:nvSpPr>
          <p:cNvPr id="69" name="object 4">
            <a:extLst>
              <a:ext uri="{FF2B5EF4-FFF2-40B4-BE49-F238E27FC236}">
                <a16:creationId xmlns:a16="http://schemas.microsoft.com/office/drawing/2014/main" id="{516390B4-62A9-4B7A-9523-BF91858C0DB4}"/>
              </a:ext>
            </a:extLst>
          </p:cNvPr>
          <p:cNvSpPr/>
          <p:nvPr/>
        </p:nvSpPr>
        <p:spPr>
          <a:xfrm>
            <a:off x="0" y="4941393"/>
            <a:ext cx="1930252" cy="19166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9131" y="14353"/>
                </a:lnTo>
                <a:lnTo>
                  <a:pt x="8808" y="14161"/>
                </a:lnTo>
                <a:lnTo>
                  <a:pt x="8490" y="13963"/>
                </a:lnTo>
                <a:lnTo>
                  <a:pt x="8178" y="13759"/>
                </a:lnTo>
                <a:lnTo>
                  <a:pt x="7870" y="13549"/>
                </a:lnTo>
                <a:lnTo>
                  <a:pt x="7567" y="13333"/>
                </a:lnTo>
                <a:lnTo>
                  <a:pt x="7269" y="13112"/>
                </a:lnTo>
                <a:lnTo>
                  <a:pt x="6976" y="12885"/>
                </a:lnTo>
                <a:lnTo>
                  <a:pt x="6688" y="12653"/>
                </a:lnTo>
                <a:lnTo>
                  <a:pt x="6406" y="12415"/>
                </a:lnTo>
                <a:lnTo>
                  <a:pt x="6128" y="12173"/>
                </a:lnTo>
                <a:lnTo>
                  <a:pt x="5856" y="11925"/>
                </a:lnTo>
                <a:lnTo>
                  <a:pt x="5590" y="11672"/>
                </a:lnTo>
                <a:lnTo>
                  <a:pt x="5328" y="11414"/>
                </a:lnTo>
                <a:lnTo>
                  <a:pt x="5072" y="11151"/>
                </a:lnTo>
                <a:lnTo>
                  <a:pt x="4822" y="10884"/>
                </a:lnTo>
                <a:lnTo>
                  <a:pt x="4556" y="10589"/>
                </a:lnTo>
                <a:lnTo>
                  <a:pt x="4494" y="10518"/>
                </a:lnTo>
                <a:lnTo>
                  <a:pt x="4472" y="10495"/>
                </a:lnTo>
                <a:lnTo>
                  <a:pt x="4185" y="10161"/>
                </a:lnTo>
                <a:lnTo>
                  <a:pt x="3928" y="9848"/>
                </a:lnTo>
                <a:lnTo>
                  <a:pt x="3682" y="9533"/>
                </a:lnTo>
                <a:lnTo>
                  <a:pt x="3446" y="9215"/>
                </a:lnTo>
                <a:lnTo>
                  <a:pt x="3221" y="8895"/>
                </a:lnTo>
                <a:lnTo>
                  <a:pt x="3005" y="8574"/>
                </a:lnTo>
                <a:lnTo>
                  <a:pt x="2799" y="8251"/>
                </a:lnTo>
                <a:lnTo>
                  <a:pt x="2602" y="7928"/>
                </a:lnTo>
                <a:lnTo>
                  <a:pt x="2414" y="7604"/>
                </a:lnTo>
                <a:lnTo>
                  <a:pt x="2232" y="7282"/>
                </a:lnTo>
                <a:lnTo>
                  <a:pt x="2057" y="6956"/>
                </a:lnTo>
                <a:lnTo>
                  <a:pt x="1889" y="6627"/>
                </a:lnTo>
                <a:lnTo>
                  <a:pt x="1726" y="6294"/>
                </a:lnTo>
                <a:lnTo>
                  <a:pt x="1571" y="5958"/>
                </a:lnTo>
                <a:lnTo>
                  <a:pt x="1422" y="5619"/>
                </a:lnTo>
                <a:lnTo>
                  <a:pt x="1280" y="5277"/>
                </a:lnTo>
                <a:lnTo>
                  <a:pt x="1144" y="4932"/>
                </a:lnTo>
                <a:lnTo>
                  <a:pt x="1015" y="4584"/>
                </a:lnTo>
                <a:lnTo>
                  <a:pt x="893" y="4233"/>
                </a:lnTo>
                <a:lnTo>
                  <a:pt x="778" y="3879"/>
                </a:lnTo>
                <a:lnTo>
                  <a:pt x="670" y="3523"/>
                </a:lnTo>
                <a:lnTo>
                  <a:pt x="569" y="3164"/>
                </a:lnTo>
                <a:lnTo>
                  <a:pt x="475" y="2803"/>
                </a:lnTo>
                <a:lnTo>
                  <a:pt x="388" y="2439"/>
                </a:lnTo>
                <a:lnTo>
                  <a:pt x="309" y="2073"/>
                </a:lnTo>
                <a:lnTo>
                  <a:pt x="236" y="1705"/>
                </a:lnTo>
                <a:lnTo>
                  <a:pt x="171" y="1335"/>
                </a:lnTo>
                <a:lnTo>
                  <a:pt x="113" y="964"/>
                </a:lnTo>
                <a:lnTo>
                  <a:pt x="63" y="590"/>
                </a:lnTo>
                <a:lnTo>
                  <a:pt x="20" y="215"/>
                </a:lnTo>
                <a:lnTo>
                  <a:pt x="0" y="0"/>
                </a:lnTo>
                <a:close/>
              </a:path>
            </a:pathLst>
          </a:custGeom>
          <a:solidFill>
            <a:srgbClr val="1F3D6F"/>
          </a:solidFill>
          <a:ln w="12700">
            <a:miter lim="400000"/>
          </a:ln>
        </p:spPr>
        <p:txBody>
          <a:bodyPr lIns="45719" rIns="45719"/>
          <a:lstStyle/>
          <a:p>
            <a:endParaRPr/>
          </a:p>
        </p:txBody>
      </p:sp>
      <p:sp>
        <p:nvSpPr>
          <p:cNvPr id="76" name="Rectangle 5">
            <a:extLst>
              <a:ext uri="{FF2B5EF4-FFF2-40B4-BE49-F238E27FC236}">
                <a16:creationId xmlns:a16="http://schemas.microsoft.com/office/drawing/2014/main" id="{25C8022E-0E49-41E5-9EA9-9E2D46D6DDCC}"/>
              </a:ext>
            </a:extLst>
          </p:cNvPr>
          <p:cNvSpPr/>
          <p:nvPr/>
        </p:nvSpPr>
        <p:spPr>
          <a:xfrm>
            <a:off x="6404119" y="3468329"/>
            <a:ext cx="5531758" cy="1457321"/>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9" name="Slide Number">
            <a:extLst>
              <a:ext uri="{FF2B5EF4-FFF2-40B4-BE49-F238E27FC236}">
                <a16:creationId xmlns:a16="http://schemas.microsoft.com/office/drawing/2014/main" id="{794C35D2-FBEA-4E0F-9B5B-08DA7F52E141}"/>
              </a:ext>
            </a:extLst>
          </p:cNvPr>
          <p:cNvSpPr txBox="1">
            <a:spLocks/>
          </p:cNvSpPr>
          <p:nvPr/>
        </p:nvSpPr>
        <p:spPr>
          <a:xfrm>
            <a:off x="11477182" y="6134662"/>
            <a:ext cx="202939" cy="319768"/>
          </a:xfrm>
          <a:prstGeom prst="rect">
            <a:avLst/>
          </a:prstGeom>
          <a:ln w="12700">
            <a:miter lim="400000"/>
          </a:ln>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25400" algn="r" defTabSz="914400" rtl="0" fontAlgn="auto" latinLnBrk="0" hangingPunct="0">
              <a:lnSpc>
                <a:spcPts val="2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pPr algn="ctr"/>
            <a:fld id="{86CB4B4D-7CA3-9044-876B-883B54F8677D}" type="slidenum">
              <a:rPr lang="en-GB" smtClean="0">
                <a:latin typeface="Arial" panose="020B0604020202020204" pitchFamily="34" charset="0"/>
                <a:cs typeface="Arial" panose="020B0604020202020204" pitchFamily="34" charset="0"/>
              </a:rPr>
              <a:pPr algn="ctr"/>
              <a:t>10</a:t>
            </a:fld>
            <a:endParaRPr lang="en-GB" dirty="0">
              <a:latin typeface="Arial" panose="020B0604020202020204" pitchFamily="34" charset="0"/>
              <a:cs typeface="Arial" panose="020B0604020202020204" pitchFamily="34" charset="0"/>
            </a:endParaRPr>
          </a:p>
        </p:txBody>
      </p:sp>
      <p:sp>
        <p:nvSpPr>
          <p:cNvPr id="33" name="Subtitle 1">
            <a:extLst>
              <a:ext uri="{FF2B5EF4-FFF2-40B4-BE49-F238E27FC236}">
                <a16:creationId xmlns:a16="http://schemas.microsoft.com/office/drawing/2014/main" id="{BDAC39CE-813B-467C-9ED5-C1229DE62C09}"/>
              </a:ext>
            </a:extLst>
          </p:cNvPr>
          <p:cNvSpPr txBox="1"/>
          <p:nvPr/>
        </p:nvSpPr>
        <p:spPr>
          <a:xfrm>
            <a:off x="6763346" y="1533587"/>
            <a:ext cx="4800612"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FF5D5D"/>
                </a:solidFill>
              </a:rPr>
              <a:t>Support</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Financial support for businesses has been crucial but access has been difficult.</a:t>
            </a:r>
          </a:p>
        </p:txBody>
      </p:sp>
      <p:cxnSp>
        <p:nvCxnSpPr>
          <p:cNvPr id="37" name="Straight Connector 36">
            <a:extLst>
              <a:ext uri="{FF2B5EF4-FFF2-40B4-BE49-F238E27FC236}">
                <a16:creationId xmlns:a16="http://schemas.microsoft.com/office/drawing/2014/main" id="{CA8496E7-0028-4C12-ADBC-C47BE5B1D42D}"/>
              </a:ext>
            </a:extLst>
          </p:cNvPr>
          <p:cNvCxnSpPr>
            <a:cxnSpLocks/>
          </p:cNvCxnSpPr>
          <p:nvPr/>
        </p:nvCxnSpPr>
        <p:spPr>
          <a:xfrm flipH="1">
            <a:off x="598714" y="1405361"/>
            <a:ext cx="3633109"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cxnSp>
        <p:nvCxnSpPr>
          <p:cNvPr id="39" name="Straight Connector 38">
            <a:extLst>
              <a:ext uri="{FF2B5EF4-FFF2-40B4-BE49-F238E27FC236}">
                <a16:creationId xmlns:a16="http://schemas.microsoft.com/office/drawing/2014/main" id="{0474D428-C1B1-4158-BB12-ED20DF0C11A8}"/>
              </a:ext>
            </a:extLst>
          </p:cNvPr>
          <p:cNvCxnSpPr>
            <a:cxnSpLocks/>
          </p:cNvCxnSpPr>
          <p:nvPr/>
        </p:nvCxnSpPr>
        <p:spPr>
          <a:xfrm flipH="1">
            <a:off x="6763346" y="1414886"/>
            <a:ext cx="4800612" cy="0"/>
          </a:xfrm>
          <a:prstGeom prst="line">
            <a:avLst/>
          </a:prstGeom>
          <a:noFill/>
          <a:ln w="38100" cap="flat">
            <a:solidFill>
              <a:srgbClr val="FF5D5D"/>
            </a:solidFill>
            <a:prstDash val="solid"/>
            <a:miter lim="800000"/>
          </a:ln>
          <a:effectLst/>
          <a:sp3d/>
        </p:spPr>
        <p:style>
          <a:lnRef idx="0">
            <a:scrgbClr r="0" g="0" b="0"/>
          </a:lnRef>
          <a:fillRef idx="0">
            <a:scrgbClr r="0" g="0" b="0"/>
          </a:fillRef>
          <a:effectRef idx="0">
            <a:scrgbClr r="0" g="0" b="0"/>
          </a:effectRef>
          <a:fontRef idx="none"/>
        </p:style>
      </p:cxnSp>
      <p:sp>
        <p:nvSpPr>
          <p:cNvPr id="56" name="Subtitle 1">
            <a:extLst>
              <a:ext uri="{FF2B5EF4-FFF2-40B4-BE49-F238E27FC236}">
                <a16:creationId xmlns:a16="http://schemas.microsoft.com/office/drawing/2014/main" id="{ECBD5F80-350C-47CD-B56F-2A47F8A4B6CD}"/>
              </a:ext>
            </a:extLst>
          </p:cNvPr>
          <p:cNvSpPr txBox="1"/>
          <p:nvPr/>
        </p:nvSpPr>
        <p:spPr>
          <a:xfrm>
            <a:off x="493715" y="1530292"/>
            <a:ext cx="3957163"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5DD5FF"/>
                </a:solidFill>
              </a:rPr>
              <a:t>Staffing &amp; Finance</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rgbClr val="404040"/>
                </a:solidFill>
              </a:rPr>
              <a:t>63%</a:t>
            </a:r>
            <a:r>
              <a:rPr lang="en-GB" sz="1200" dirty="0">
                <a:solidFill>
                  <a:srgbClr val="404040"/>
                </a:solidFill>
              </a:rPr>
              <a:t> of training providers state that reopening under current measures will have a negative impact on their business.</a:t>
            </a:r>
          </a:p>
        </p:txBody>
      </p:sp>
      <p:graphicFrame>
        <p:nvGraphicFramePr>
          <p:cNvPr id="11" name="Chart 10">
            <a:extLst>
              <a:ext uri="{FF2B5EF4-FFF2-40B4-BE49-F238E27FC236}">
                <a16:creationId xmlns:a16="http://schemas.microsoft.com/office/drawing/2014/main" id="{F5681742-304E-4E9B-BFE4-8499FE138B86}"/>
              </a:ext>
            </a:extLst>
          </p:cNvPr>
          <p:cNvGraphicFramePr/>
          <p:nvPr>
            <p:extLst>
              <p:ext uri="{D42A27DB-BD31-4B8C-83A1-F6EECF244321}">
                <p14:modId xmlns:p14="http://schemas.microsoft.com/office/powerpoint/2010/main" val="1222754267"/>
              </p:ext>
            </p:extLst>
          </p:nvPr>
        </p:nvGraphicFramePr>
        <p:xfrm>
          <a:off x="-129854" y="2388971"/>
          <a:ext cx="2799434" cy="1954838"/>
        </p:xfrm>
        <a:graphic>
          <a:graphicData uri="http://schemas.openxmlformats.org/drawingml/2006/chart">
            <c:chart xmlns:c="http://schemas.openxmlformats.org/drawingml/2006/chart" xmlns:r="http://schemas.openxmlformats.org/officeDocument/2006/relationships" r:id="rId7"/>
          </a:graphicData>
        </a:graphic>
      </p:graphicFrame>
      <p:sp>
        <p:nvSpPr>
          <p:cNvPr id="12" name="Rectangle: Rounded Corners 11">
            <a:extLst>
              <a:ext uri="{FF2B5EF4-FFF2-40B4-BE49-F238E27FC236}">
                <a16:creationId xmlns:a16="http://schemas.microsoft.com/office/drawing/2014/main" id="{A4B29CF0-34FB-4F75-AB1F-B9243ECE0E15}"/>
              </a:ext>
            </a:extLst>
          </p:cNvPr>
          <p:cNvSpPr/>
          <p:nvPr/>
        </p:nvSpPr>
        <p:spPr>
          <a:xfrm>
            <a:off x="6763346" y="2369778"/>
            <a:ext cx="3808445" cy="323825"/>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0" name="Rectangle: Rounded Corners 59">
            <a:extLst>
              <a:ext uri="{FF2B5EF4-FFF2-40B4-BE49-F238E27FC236}">
                <a16:creationId xmlns:a16="http://schemas.microsoft.com/office/drawing/2014/main" id="{7BB95137-5DBF-4A40-A8E4-D32CB24979F5}"/>
              </a:ext>
            </a:extLst>
          </p:cNvPr>
          <p:cNvSpPr/>
          <p:nvPr/>
        </p:nvSpPr>
        <p:spPr>
          <a:xfrm>
            <a:off x="6763346" y="2369778"/>
            <a:ext cx="2781248" cy="323825"/>
          </a:xfrm>
          <a:prstGeom prst="roundRect">
            <a:avLst>
              <a:gd name="adj" fmla="val 50000"/>
            </a:avLst>
          </a:prstGeom>
          <a:solidFill>
            <a:srgbClr val="FF5D5D"/>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1" name="Rectangle: Rounded Corners 60">
            <a:extLst>
              <a:ext uri="{FF2B5EF4-FFF2-40B4-BE49-F238E27FC236}">
                <a16:creationId xmlns:a16="http://schemas.microsoft.com/office/drawing/2014/main" id="{B32B3588-A865-4AD3-8822-41B9A79B803F}"/>
              </a:ext>
            </a:extLst>
          </p:cNvPr>
          <p:cNvSpPr/>
          <p:nvPr/>
        </p:nvSpPr>
        <p:spPr>
          <a:xfrm>
            <a:off x="6763346" y="2820090"/>
            <a:ext cx="3808445" cy="323825"/>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2" name="Rectangle: Rounded Corners 61">
            <a:extLst>
              <a:ext uri="{FF2B5EF4-FFF2-40B4-BE49-F238E27FC236}">
                <a16:creationId xmlns:a16="http://schemas.microsoft.com/office/drawing/2014/main" id="{F823B7F8-2018-4CBB-AE25-4DAFCBE6DC80}"/>
              </a:ext>
            </a:extLst>
          </p:cNvPr>
          <p:cNvSpPr/>
          <p:nvPr/>
        </p:nvSpPr>
        <p:spPr>
          <a:xfrm>
            <a:off x="6763347" y="2819222"/>
            <a:ext cx="2406779" cy="323825"/>
          </a:xfrm>
          <a:prstGeom prst="roundRect">
            <a:avLst>
              <a:gd name="adj" fmla="val 50000"/>
            </a:avLst>
          </a:prstGeom>
          <a:solidFill>
            <a:srgbClr val="FF5D5D"/>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3" name="Subtitle 1">
            <a:extLst>
              <a:ext uri="{FF2B5EF4-FFF2-40B4-BE49-F238E27FC236}">
                <a16:creationId xmlns:a16="http://schemas.microsoft.com/office/drawing/2014/main" id="{7C23FDEB-BEC7-48A2-BB45-6FDC932E84D9}"/>
              </a:ext>
            </a:extLst>
          </p:cNvPr>
          <p:cNvSpPr txBox="1"/>
          <p:nvPr/>
        </p:nvSpPr>
        <p:spPr>
          <a:xfrm>
            <a:off x="10571791" y="2378732"/>
            <a:ext cx="992167"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5D5D"/>
                </a:solidFill>
              </a:rPr>
              <a:t>70%</a:t>
            </a:r>
          </a:p>
        </p:txBody>
      </p:sp>
      <p:sp>
        <p:nvSpPr>
          <p:cNvPr id="64" name="Subtitle 1">
            <a:extLst>
              <a:ext uri="{FF2B5EF4-FFF2-40B4-BE49-F238E27FC236}">
                <a16:creationId xmlns:a16="http://schemas.microsoft.com/office/drawing/2014/main" id="{A2ABC414-3900-46EF-BAB7-96B05C6E843F}"/>
              </a:ext>
            </a:extLst>
          </p:cNvPr>
          <p:cNvSpPr txBox="1"/>
          <p:nvPr/>
        </p:nvSpPr>
        <p:spPr>
          <a:xfrm>
            <a:off x="10571791" y="2835270"/>
            <a:ext cx="992167"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5D5D"/>
                </a:solidFill>
              </a:rPr>
              <a:t>58%</a:t>
            </a:r>
          </a:p>
        </p:txBody>
      </p:sp>
      <p:sp>
        <p:nvSpPr>
          <p:cNvPr id="82" name="Subtitle 1">
            <a:extLst>
              <a:ext uri="{FF2B5EF4-FFF2-40B4-BE49-F238E27FC236}">
                <a16:creationId xmlns:a16="http://schemas.microsoft.com/office/drawing/2014/main" id="{688CD40A-3E0A-432A-B0B2-82337473E23E}"/>
              </a:ext>
            </a:extLst>
          </p:cNvPr>
          <p:cNvSpPr txBox="1"/>
          <p:nvPr/>
        </p:nvSpPr>
        <p:spPr>
          <a:xfrm>
            <a:off x="4640249" y="2358400"/>
            <a:ext cx="1854600"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have already had to make </a:t>
            </a:r>
            <a:r>
              <a:rPr lang="en-GB" sz="1400" b="1" dirty="0">
                <a:solidFill>
                  <a:srgbClr val="5DD5FF"/>
                </a:solidFill>
              </a:rPr>
              <a:t>redundancies.</a:t>
            </a:r>
          </a:p>
        </p:txBody>
      </p:sp>
      <p:pic>
        <p:nvPicPr>
          <p:cNvPr id="86" name="Picture 7" descr="Picture 7">
            <a:extLst>
              <a:ext uri="{FF2B5EF4-FFF2-40B4-BE49-F238E27FC236}">
                <a16:creationId xmlns:a16="http://schemas.microsoft.com/office/drawing/2014/main" id="{7F2C8466-07A4-4060-9EF9-BFBA783655E6}"/>
              </a:ext>
            </a:extLst>
          </p:cNvPr>
          <p:cNvPicPr>
            <a:picLocks noChangeAspect="1"/>
          </p:cNvPicPr>
          <p:nvPr/>
        </p:nvPicPr>
        <p:blipFill>
          <a:blip r:embed="rId8"/>
          <a:stretch>
            <a:fillRect/>
          </a:stretch>
        </p:blipFill>
        <p:spPr>
          <a:xfrm>
            <a:off x="248602" y="6227907"/>
            <a:ext cx="312985" cy="453046"/>
          </a:xfrm>
          <a:prstGeom prst="rect">
            <a:avLst/>
          </a:prstGeom>
          <a:ln w="12700">
            <a:miter lim="400000"/>
          </a:ln>
        </p:spPr>
      </p:pic>
      <p:sp>
        <p:nvSpPr>
          <p:cNvPr id="91" name="Subtitle 1">
            <a:extLst>
              <a:ext uri="{FF2B5EF4-FFF2-40B4-BE49-F238E27FC236}">
                <a16:creationId xmlns:a16="http://schemas.microsoft.com/office/drawing/2014/main" id="{1433CBD6-D2AF-4412-878D-BB0F655E5B55}"/>
              </a:ext>
            </a:extLst>
          </p:cNvPr>
          <p:cNvSpPr txBox="1"/>
          <p:nvPr/>
        </p:nvSpPr>
        <p:spPr>
          <a:xfrm>
            <a:off x="6763344" y="2389677"/>
            <a:ext cx="2781248" cy="2539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050" b="1" dirty="0">
                <a:solidFill>
                  <a:schemeClr val="bg1"/>
                </a:solidFill>
              </a:rPr>
              <a:t>Using Furlough for staff</a:t>
            </a:r>
          </a:p>
        </p:txBody>
      </p:sp>
      <p:sp>
        <p:nvSpPr>
          <p:cNvPr id="92" name="Subtitle 1">
            <a:extLst>
              <a:ext uri="{FF2B5EF4-FFF2-40B4-BE49-F238E27FC236}">
                <a16:creationId xmlns:a16="http://schemas.microsoft.com/office/drawing/2014/main" id="{9F95766E-E8A3-401B-B6C9-75AF85993244}"/>
              </a:ext>
            </a:extLst>
          </p:cNvPr>
          <p:cNvSpPr txBox="1"/>
          <p:nvPr/>
        </p:nvSpPr>
        <p:spPr>
          <a:xfrm>
            <a:off x="6763344" y="2758326"/>
            <a:ext cx="2406779" cy="43088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100" b="1" dirty="0">
                <a:solidFill>
                  <a:schemeClr val="bg1"/>
                </a:solidFill>
              </a:rPr>
              <a:t>Have not been able to access the</a:t>
            </a:r>
          </a:p>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100" b="1" dirty="0">
                <a:solidFill>
                  <a:schemeClr val="bg1"/>
                </a:solidFill>
              </a:rPr>
              <a:t>(non-financial) support they require</a:t>
            </a:r>
          </a:p>
        </p:txBody>
      </p:sp>
      <p:grpSp>
        <p:nvGrpSpPr>
          <p:cNvPr id="7" name="Group 6">
            <a:extLst>
              <a:ext uri="{FF2B5EF4-FFF2-40B4-BE49-F238E27FC236}">
                <a16:creationId xmlns:a16="http://schemas.microsoft.com/office/drawing/2014/main" id="{9BFF840A-6B1E-45AE-BB3D-ADB2DBD800DD}"/>
              </a:ext>
            </a:extLst>
          </p:cNvPr>
          <p:cNvGrpSpPr/>
          <p:nvPr/>
        </p:nvGrpSpPr>
        <p:grpSpPr>
          <a:xfrm>
            <a:off x="2630415" y="2944567"/>
            <a:ext cx="1759849" cy="1085646"/>
            <a:chOff x="2754850" y="2818346"/>
            <a:chExt cx="1759849" cy="1085646"/>
          </a:xfrm>
        </p:grpSpPr>
        <p:sp>
          <p:nvSpPr>
            <p:cNvPr id="103" name="Subtitle 1">
              <a:extLst>
                <a:ext uri="{FF2B5EF4-FFF2-40B4-BE49-F238E27FC236}">
                  <a16:creationId xmlns:a16="http://schemas.microsoft.com/office/drawing/2014/main" id="{3EFA9CCD-BD6E-4877-9758-8B64665E1CE1}"/>
                </a:ext>
              </a:extLst>
            </p:cNvPr>
            <p:cNvSpPr txBox="1"/>
            <p:nvPr/>
          </p:nvSpPr>
          <p:spPr>
            <a:xfrm>
              <a:off x="2754850" y="3087297"/>
              <a:ext cx="1759849"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Sustainable for a short period</a:t>
              </a:r>
              <a:endParaRPr lang="en-GB" sz="1100" spc="-70" dirty="0">
                <a:solidFill>
                  <a:srgbClr val="404040"/>
                </a:solidFill>
              </a:endParaRPr>
            </a:p>
          </p:txBody>
        </p:sp>
        <p:sp>
          <p:nvSpPr>
            <p:cNvPr id="104" name="Subtitle 1">
              <a:extLst>
                <a:ext uri="{FF2B5EF4-FFF2-40B4-BE49-F238E27FC236}">
                  <a16:creationId xmlns:a16="http://schemas.microsoft.com/office/drawing/2014/main" id="{1D8F6C14-E8CD-459D-892C-48B4938E58AF}"/>
                </a:ext>
              </a:extLst>
            </p:cNvPr>
            <p:cNvSpPr txBox="1"/>
            <p:nvPr/>
          </p:nvSpPr>
          <p:spPr>
            <a:xfrm>
              <a:off x="2754850" y="3353579"/>
              <a:ext cx="1398625"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Fully sustainable</a:t>
              </a:r>
              <a:endParaRPr lang="en-GB" sz="1100" spc="-70" dirty="0">
                <a:solidFill>
                  <a:srgbClr val="404040"/>
                </a:solidFill>
              </a:endParaRPr>
            </a:p>
          </p:txBody>
        </p:sp>
        <p:sp>
          <p:nvSpPr>
            <p:cNvPr id="105" name="Subtitle 1">
              <a:extLst>
                <a:ext uri="{FF2B5EF4-FFF2-40B4-BE49-F238E27FC236}">
                  <a16:creationId xmlns:a16="http://schemas.microsoft.com/office/drawing/2014/main" id="{5AFC2B8A-B6C4-4F13-9B79-4F2FA4AE4EEF}"/>
                </a:ext>
              </a:extLst>
            </p:cNvPr>
            <p:cNvSpPr txBox="1"/>
            <p:nvPr/>
          </p:nvSpPr>
          <p:spPr>
            <a:xfrm>
              <a:off x="2754850" y="2818346"/>
              <a:ext cx="1665668"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Not sustainable</a:t>
              </a:r>
              <a:endParaRPr lang="en-GB" sz="1100" spc="-70" dirty="0">
                <a:solidFill>
                  <a:srgbClr val="404040"/>
                </a:solidFill>
              </a:endParaRPr>
            </a:p>
          </p:txBody>
        </p:sp>
        <p:sp>
          <p:nvSpPr>
            <p:cNvPr id="106" name="Subtitle 1">
              <a:extLst>
                <a:ext uri="{FF2B5EF4-FFF2-40B4-BE49-F238E27FC236}">
                  <a16:creationId xmlns:a16="http://schemas.microsoft.com/office/drawing/2014/main" id="{1126B551-FFBC-45BB-B651-2058E5CFDA71}"/>
                </a:ext>
              </a:extLst>
            </p:cNvPr>
            <p:cNvSpPr txBox="1"/>
            <p:nvPr/>
          </p:nvSpPr>
          <p:spPr>
            <a:xfrm>
              <a:off x="2754850" y="3609221"/>
              <a:ext cx="1309416"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endParaRPr lang="en-GB" sz="1100" spc="-70" dirty="0">
                <a:solidFill>
                  <a:srgbClr val="404040"/>
                </a:solidFill>
              </a:endParaRPr>
            </a:p>
          </p:txBody>
        </p:sp>
        <p:sp>
          <p:nvSpPr>
            <p:cNvPr id="123" name="Subtitle 1">
              <a:extLst>
                <a:ext uri="{FF2B5EF4-FFF2-40B4-BE49-F238E27FC236}">
                  <a16:creationId xmlns:a16="http://schemas.microsoft.com/office/drawing/2014/main" id="{0EA1BFAF-5E71-B74D-B1DD-D0124A79F007}"/>
                </a:ext>
              </a:extLst>
            </p:cNvPr>
            <p:cNvSpPr txBox="1"/>
            <p:nvPr/>
          </p:nvSpPr>
          <p:spPr>
            <a:xfrm>
              <a:off x="2754850" y="3642382"/>
              <a:ext cx="1398625"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Unsure (14%)</a:t>
              </a:r>
              <a:endParaRPr lang="en-GB" sz="1100" spc="-70" dirty="0">
                <a:solidFill>
                  <a:srgbClr val="404040"/>
                </a:solidFill>
              </a:endParaRPr>
            </a:p>
          </p:txBody>
        </p:sp>
      </p:grpSp>
      <p:sp>
        <p:nvSpPr>
          <p:cNvPr id="8" name="Rectangle 7">
            <a:extLst>
              <a:ext uri="{FF2B5EF4-FFF2-40B4-BE49-F238E27FC236}">
                <a16:creationId xmlns:a16="http://schemas.microsoft.com/office/drawing/2014/main" id="{4BDD25B1-666A-41D4-A4DE-2EC43111D505}"/>
              </a:ext>
            </a:extLst>
          </p:cNvPr>
          <p:cNvSpPr/>
          <p:nvPr/>
        </p:nvSpPr>
        <p:spPr>
          <a:xfrm>
            <a:off x="2416795" y="2981871"/>
            <a:ext cx="190452" cy="190452"/>
          </a:xfrm>
          <a:prstGeom prst="rect">
            <a:avLst/>
          </a:prstGeom>
          <a:solidFill>
            <a:srgbClr val="5DD5F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08" name="Rectangle 107">
            <a:extLst>
              <a:ext uri="{FF2B5EF4-FFF2-40B4-BE49-F238E27FC236}">
                <a16:creationId xmlns:a16="http://schemas.microsoft.com/office/drawing/2014/main" id="{FB6B85B1-F9F4-4C9E-A743-E81337DBC1B6}"/>
              </a:ext>
            </a:extLst>
          </p:cNvPr>
          <p:cNvSpPr/>
          <p:nvPr/>
        </p:nvSpPr>
        <p:spPr>
          <a:xfrm>
            <a:off x="2416795" y="3249807"/>
            <a:ext cx="190452" cy="190452"/>
          </a:xfrm>
          <a:prstGeom prst="rect">
            <a:avLst/>
          </a:prstGeom>
          <a:solidFill>
            <a:srgbClr val="BFBFB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09" name="Rectangle 108">
            <a:extLst>
              <a:ext uri="{FF2B5EF4-FFF2-40B4-BE49-F238E27FC236}">
                <a16:creationId xmlns:a16="http://schemas.microsoft.com/office/drawing/2014/main" id="{4F7743ED-5B6B-4A3C-B537-3B7D0EF10AE7}"/>
              </a:ext>
            </a:extLst>
          </p:cNvPr>
          <p:cNvSpPr/>
          <p:nvPr/>
        </p:nvSpPr>
        <p:spPr>
          <a:xfrm>
            <a:off x="2416795" y="3516089"/>
            <a:ext cx="190452" cy="190452"/>
          </a:xfrm>
          <a:prstGeom prst="rect">
            <a:avLst/>
          </a:prstGeom>
          <a:solidFill>
            <a:srgbClr val="D9D9D9"/>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11" name="Subtitle 1">
            <a:extLst>
              <a:ext uri="{FF2B5EF4-FFF2-40B4-BE49-F238E27FC236}">
                <a16:creationId xmlns:a16="http://schemas.microsoft.com/office/drawing/2014/main" id="{78E12B6B-C7F4-4D12-9B2D-7A382CEB3741}"/>
              </a:ext>
            </a:extLst>
          </p:cNvPr>
          <p:cNvSpPr txBox="1"/>
          <p:nvPr/>
        </p:nvSpPr>
        <p:spPr>
          <a:xfrm>
            <a:off x="1715828" y="3205580"/>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37%</a:t>
            </a:r>
            <a:endParaRPr lang="en-GB" sz="900" spc="-70" dirty="0">
              <a:solidFill>
                <a:srgbClr val="404040"/>
              </a:solidFill>
            </a:endParaRPr>
          </a:p>
        </p:txBody>
      </p:sp>
      <p:sp>
        <p:nvSpPr>
          <p:cNvPr id="112" name="Subtitle 1">
            <a:extLst>
              <a:ext uri="{FF2B5EF4-FFF2-40B4-BE49-F238E27FC236}">
                <a16:creationId xmlns:a16="http://schemas.microsoft.com/office/drawing/2014/main" id="{D2E26762-0A3C-4B9D-B65E-441536F8908E}"/>
              </a:ext>
            </a:extLst>
          </p:cNvPr>
          <p:cNvSpPr txBox="1"/>
          <p:nvPr/>
        </p:nvSpPr>
        <p:spPr>
          <a:xfrm>
            <a:off x="841086" y="3806945"/>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28%</a:t>
            </a:r>
            <a:endParaRPr lang="en-GB" sz="900" spc="-70" dirty="0">
              <a:solidFill>
                <a:srgbClr val="404040"/>
              </a:solidFill>
            </a:endParaRPr>
          </a:p>
        </p:txBody>
      </p:sp>
      <p:sp>
        <p:nvSpPr>
          <p:cNvPr id="113" name="Subtitle 1">
            <a:extLst>
              <a:ext uri="{FF2B5EF4-FFF2-40B4-BE49-F238E27FC236}">
                <a16:creationId xmlns:a16="http://schemas.microsoft.com/office/drawing/2014/main" id="{5BDABB2B-D569-4A72-B4EC-3D0EA2AE7792}"/>
              </a:ext>
            </a:extLst>
          </p:cNvPr>
          <p:cNvSpPr txBox="1"/>
          <p:nvPr/>
        </p:nvSpPr>
        <p:spPr>
          <a:xfrm>
            <a:off x="655591" y="2820223"/>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21%</a:t>
            </a:r>
            <a:endParaRPr lang="en-GB" sz="900" spc="-70" dirty="0">
              <a:solidFill>
                <a:srgbClr val="404040"/>
              </a:solidFill>
            </a:endParaRPr>
          </a:p>
        </p:txBody>
      </p:sp>
      <p:sp>
        <p:nvSpPr>
          <p:cNvPr id="73" name="Subtitle 1">
            <a:extLst>
              <a:ext uri="{FF2B5EF4-FFF2-40B4-BE49-F238E27FC236}">
                <a16:creationId xmlns:a16="http://schemas.microsoft.com/office/drawing/2014/main" id="{28D99E43-BA9C-41DA-A341-67F1EA06C209}"/>
              </a:ext>
            </a:extLst>
          </p:cNvPr>
          <p:cNvSpPr txBox="1"/>
          <p:nvPr/>
        </p:nvSpPr>
        <p:spPr>
          <a:xfrm>
            <a:off x="4640250" y="4508040"/>
            <a:ext cx="1672016" cy="954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On average, training providers currently employ between 10 – 20 staff.</a:t>
            </a:r>
          </a:p>
        </p:txBody>
      </p:sp>
      <p:cxnSp>
        <p:nvCxnSpPr>
          <p:cNvPr id="67" name="Straight Connector 66">
            <a:extLst>
              <a:ext uri="{FF2B5EF4-FFF2-40B4-BE49-F238E27FC236}">
                <a16:creationId xmlns:a16="http://schemas.microsoft.com/office/drawing/2014/main" id="{CFCD2CE9-7346-4521-B124-B1AB6ED1707D}"/>
              </a:ext>
            </a:extLst>
          </p:cNvPr>
          <p:cNvCxnSpPr>
            <a:cxnSpLocks/>
          </p:cNvCxnSpPr>
          <p:nvPr/>
        </p:nvCxnSpPr>
        <p:spPr>
          <a:xfrm flipH="1">
            <a:off x="598714" y="1405361"/>
            <a:ext cx="3633109"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cxnSp>
        <p:nvCxnSpPr>
          <p:cNvPr id="68" name="Straight Connector 67">
            <a:extLst>
              <a:ext uri="{FF2B5EF4-FFF2-40B4-BE49-F238E27FC236}">
                <a16:creationId xmlns:a16="http://schemas.microsoft.com/office/drawing/2014/main" id="{59D1047A-C6A1-48F2-A587-18E7C86E738A}"/>
              </a:ext>
            </a:extLst>
          </p:cNvPr>
          <p:cNvCxnSpPr>
            <a:cxnSpLocks/>
          </p:cNvCxnSpPr>
          <p:nvPr/>
        </p:nvCxnSpPr>
        <p:spPr>
          <a:xfrm flipH="1">
            <a:off x="4548120" y="1405361"/>
            <a:ext cx="1946730"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sp>
        <p:nvSpPr>
          <p:cNvPr id="107" name="Rectangle 106">
            <a:extLst>
              <a:ext uri="{FF2B5EF4-FFF2-40B4-BE49-F238E27FC236}">
                <a16:creationId xmlns:a16="http://schemas.microsoft.com/office/drawing/2014/main" id="{8FF04D95-1244-4F81-BA38-83EF01FE5F2E}"/>
              </a:ext>
            </a:extLst>
          </p:cNvPr>
          <p:cNvSpPr/>
          <p:nvPr/>
        </p:nvSpPr>
        <p:spPr>
          <a:xfrm>
            <a:off x="6547664" y="1295400"/>
            <a:ext cx="5499786" cy="4902864"/>
          </a:xfrm>
          <a:prstGeom prst="rect">
            <a:avLst/>
          </a:prstGeom>
          <a:solidFill>
            <a:schemeClr val="bg1">
              <a:alpha val="96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15" name="Rectangle 5">
            <a:extLst>
              <a:ext uri="{FF2B5EF4-FFF2-40B4-BE49-F238E27FC236}">
                <a16:creationId xmlns:a16="http://schemas.microsoft.com/office/drawing/2014/main" id="{81A5DFFF-2653-40D1-BB79-5C2D5C95509E}"/>
              </a:ext>
            </a:extLst>
          </p:cNvPr>
          <p:cNvSpPr/>
          <p:nvPr/>
        </p:nvSpPr>
        <p:spPr>
          <a:xfrm>
            <a:off x="6679320" y="1472927"/>
            <a:ext cx="5172533" cy="1871009"/>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16" name="Subtitle 1">
            <a:extLst>
              <a:ext uri="{FF2B5EF4-FFF2-40B4-BE49-F238E27FC236}">
                <a16:creationId xmlns:a16="http://schemas.microsoft.com/office/drawing/2014/main" id="{3CE4A6D1-28B9-4CF5-B5F2-4AB0F30C5BD4}"/>
              </a:ext>
            </a:extLst>
          </p:cNvPr>
          <p:cNvSpPr txBox="1"/>
          <p:nvPr/>
        </p:nvSpPr>
        <p:spPr>
          <a:xfrm>
            <a:off x="6996205" y="1730255"/>
            <a:ext cx="4683916" cy="1323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000" b="1" dirty="0">
                <a:solidFill>
                  <a:srgbClr val="404040"/>
                </a:solidFill>
              </a:rPr>
              <a:t>“The industry has been hit hard which has a knock-on effect to our business. If the industry does not recover, we </a:t>
            </a:r>
            <a:r>
              <a:rPr lang="en-GB" sz="2000" b="1" dirty="0">
                <a:solidFill>
                  <a:srgbClr val="5DD5FF"/>
                </a:solidFill>
              </a:rPr>
              <a:t>may not survive the next 6 months.</a:t>
            </a:r>
            <a:r>
              <a:rPr lang="en-GB" sz="2000" b="1" dirty="0">
                <a:solidFill>
                  <a:srgbClr val="404040"/>
                </a:solidFill>
              </a:rPr>
              <a:t>”</a:t>
            </a:r>
          </a:p>
        </p:txBody>
      </p:sp>
      <p:sp>
        <p:nvSpPr>
          <p:cNvPr id="71" name="Double Bracket 70">
            <a:extLst>
              <a:ext uri="{FF2B5EF4-FFF2-40B4-BE49-F238E27FC236}">
                <a16:creationId xmlns:a16="http://schemas.microsoft.com/office/drawing/2014/main" id="{020A668F-FAF8-4E07-8765-CC465496B540}"/>
              </a:ext>
            </a:extLst>
          </p:cNvPr>
          <p:cNvSpPr/>
          <p:nvPr/>
        </p:nvSpPr>
        <p:spPr>
          <a:xfrm>
            <a:off x="6844975" y="3363167"/>
            <a:ext cx="4779610" cy="2954583"/>
          </a:xfrm>
          <a:prstGeom prst="bracketPair">
            <a:avLst>
              <a:gd name="adj" fmla="val 14375"/>
            </a:avLst>
          </a:prstGeom>
          <a:solidFill>
            <a:srgbClr val="F2F2F2"/>
          </a:solidFill>
          <a:ln w="38100" cap="flat">
            <a:solidFill>
              <a:srgbClr val="12316D"/>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180000" rIns="180000" bIns="180000" numCol="1" spcCol="38100" rtlCol="0" anchor="ctr">
            <a:spAutoFit/>
          </a:bodyPr>
          <a:lstStyle/>
          <a:p>
            <a:r>
              <a:rPr lang="en-GB" sz="900" b="1" i="1" dirty="0">
                <a:solidFill>
                  <a:srgbClr val="404040"/>
                </a:solidFill>
                <a:latin typeface="Arial" panose="020B0604020202020204" pitchFamily="34" charset="0"/>
                <a:cs typeface="Arial" panose="020B0604020202020204" pitchFamily="34" charset="0"/>
              </a:rPr>
              <a:t>CIMSPA currently has a number of campaigns aiming to support Sport and Physical Activity organisations </a:t>
            </a:r>
          </a:p>
          <a:p>
            <a:endParaRPr lang="en-GB" sz="900" b="1" i="1" dirty="0">
              <a:solidFill>
                <a:srgbClr val="404040"/>
              </a:solidFill>
              <a:latin typeface="Arial" panose="020B0604020202020204" pitchFamily="34" charset="0"/>
              <a:cs typeface="Arial" panose="020B0604020202020204" pitchFamily="34" charset="0"/>
            </a:endParaRPr>
          </a:p>
          <a:p>
            <a:r>
              <a:rPr lang="en-GB" sz="900" b="1" i="1" dirty="0">
                <a:solidFill>
                  <a:srgbClr val="404040"/>
                </a:solidFill>
                <a:latin typeface="Arial" panose="020B0604020202020204" pitchFamily="34" charset="0"/>
                <a:cs typeface="Arial" panose="020B0604020202020204" pitchFamily="34" charset="0"/>
              </a:rPr>
              <a:t>Reactivate: Free online training platform designed to equip anyone working or volunteering in the sector with the knowledge they need to confidently deliver activities</a:t>
            </a:r>
          </a:p>
          <a:p>
            <a:endParaRPr lang="en-GB" sz="900" b="1" i="1" dirty="0">
              <a:solidFill>
                <a:srgbClr val="404040"/>
              </a:solidFill>
              <a:latin typeface="Arial" panose="020B0604020202020204" pitchFamily="34" charset="0"/>
              <a:cs typeface="Arial" panose="020B0604020202020204" pitchFamily="34" charset="0"/>
            </a:endParaRPr>
          </a:p>
          <a:p>
            <a:r>
              <a:rPr lang="en-GB" sz="900" b="1" i="1" dirty="0">
                <a:solidFill>
                  <a:srgbClr val="404040"/>
                </a:solidFill>
                <a:latin typeface="Arial" panose="020B0604020202020204" pitchFamily="34" charset="0"/>
                <a:cs typeface="Arial" panose="020B0604020202020204" pitchFamily="34" charset="0"/>
              </a:rPr>
              <a:t>Stronger together: </a:t>
            </a:r>
          </a:p>
          <a:p>
            <a:pPr marL="171450" indent="-171450">
              <a:buFontTx/>
              <a:buChar char="-"/>
            </a:pPr>
            <a:r>
              <a:rPr lang="en-GB" sz="900" b="1" i="1" dirty="0">
                <a:solidFill>
                  <a:srgbClr val="404040"/>
                </a:solidFill>
                <a:latin typeface="Arial" panose="020B0604020202020204" pitchFamily="34" charset="0"/>
                <a:cs typeface="Arial" panose="020B0604020202020204" pitchFamily="34" charset="0"/>
              </a:rPr>
              <a:t>Support for you; help and advice for individuals working in the sector to help you get through this period, including mental health support</a:t>
            </a:r>
          </a:p>
          <a:p>
            <a:pPr marL="171450" indent="-171450">
              <a:buFontTx/>
              <a:buChar char="-"/>
            </a:pPr>
            <a:r>
              <a:rPr lang="en-GB" sz="900" b="1" i="1" dirty="0">
                <a:solidFill>
                  <a:srgbClr val="404040"/>
                </a:solidFill>
                <a:latin typeface="Arial" panose="020B0604020202020204" pitchFamily="34" charset="0"/>
                <a:cs typeface="Arial" panose="020B0604020202020204" pitchFamily="34" charset="0"/>
              </a:rPr>
              <a:t>Support for your business; contributing to the resilience of businesses, small and large, within the sector</a:t>
            </a:r>
          </a:p>
          <a:p>
            <a:pPr marL="171450" indent="-171450">
              <a:buFontTx/>
              <a:buChar char="-"/>
            </a:pPr>
            <a:r>
              <a:rPr lang="en-GB" sz="900" b="1" i="1" dirty="0">
                <a:solidFill>
                  <a:srgbClr val="404040"/>
                </a:solidFill>
                <a:latin typeface="Arial" panose="020B0604020202020204" pitchFamily="34" charset="0"/>
                <a:cs typeface="Arial" panose="020B0604020202020204" pitchFamily="34" charset="0"/>
              </a:rPr>
              <a:t>Support for the sector; what we are doing, along with others, to ensure the sector gets the support it needs from the government and elsewhere</a:t>
            </a:r>
          </a:p>
          <a:p>
            <a:pPr marL="171450" indent="-171450">
              <a:buFontTx/>
              <a:buChar char="-"/>
            </a:pPr>
            <a:endParaRPr lang="en-GB" sz="900" b="1" i="1" dirty="0">
              <a:solidFill>
                <a:srgbClr val="404040"/>
              </a:solidFill>
              <a:latin typeface="Arial" panose="020B0604020202020204" pitchFamily="34" charset="0"/>
              <a:cs typeface="Arial" panose="020B0604020202020204" pitchFamily="34" charset="0"/>
            </a:endParaRPr>
          </a:p>
          <a:p>
            <a:r>
              <a:rPr lang="en-GB" sz="900" b="1" i="1" dirty="0">
                <a:solidFill>
                  <a:srgbClr val="404040"/>
                </a:solidFill>
                <a:latin typeface="Arial" panose="020B0604020202020204" pitchFamily="34" charset="0"/>
                <a:cs typeface="Arial" panose="020B0604020202020204" pitchFamily="34" charset="0"/>
              </a:rPr>
              <a:t>Retrain: Free training for new and existing staff which will allow employers to continue providing valuable services to their local community</a:t>
            </a:r>
          </a:p>
        </p:txBody>
      </p:sp>
      <p:sp>
        <p:nvSpPr>
          <p:cNvPr id="72" name="Subtitle 1">
            <a:extLst>
              <a:ext uri="{FF2B5EF4-FFF2-40B4-BE49-F238E27FC236}">
                <a16:creationId xmlns:a16="http://schemas.microsoft.com/office/drawing/2014/main" id="{20106E1C-BFE9-D441-B763-4DDF63929821}"/>
              </a:ext>
            </a:extLst>
          </p:cNvPr>
          <p:cNvSpPr txBox="1"/>
          <p:nvPr/>
        </p:nvSpPr>
        <p:spPr>
          <a:xfrm>
            <a:off x="1366345" y="4769280"/>
            <a:ext cx="2795346"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of their financial reserves.</a:t>
            </a:r>
          </a:p>
        </p:txBody>
      </p:sp>
      <p:sp>
        <p:nvSpPr>
          <p:cNvPr id="90" name="Rectangle 5">
            <a:extLst>
              <a:ext uri="{FF2B5EF4-FFF2-40B4-BE49-F238E27FC236}">
                <a16:creationId xmlns:a16="http://schemas.microsoft.com/office/drawing/2014/main" id="{75C7EA65-389F-3A45-A456-BACCEF4750A5}"/>
              </a:ext>
            </a:extLst>
          </p:cNvPr>
          <p:cNvSpPr/>
          <p:nvPr/>
        </p:nvSpPr>
        <p:spPr>
          <a:xfrm rot="10800000">
            <a:off x="4390264" y="478720"/>
            <a:ext cx="1836916" cy="641454"/>
          </a:xfrm>
          <a:prstGeom prst="rect">
            <a:avLst/>
          </a:prstGeom>
          <a:solidFill>
            <a:schemeClr val="bg1"/>
          </a:solidFill>
          <a:ln>
            <a:noFill/>
          </a:ln>
          <a:effectLst>
            <a:outerShdw blurRad="330200" dist="203200" sx="90000" sy="90000" algn="ctr" rotWithShape="0">
              <a:prstClr val="black">
                <a:alpha val="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lumMod val="75000"/>
                  <a:lumOff val="25000"/>
                </a:schemeClr>
              </a:solidFill>
            </a:endParaRPr>
          </a:p>
        </p:txBody>
      </p:sp>
      <p:sp>
        <p:nvSpPr>
          <p:cNvPr id="118" name="Subtitle 1">
            <a:extLst>
              <a:ext uri="{FF2B5EF4-FFF2-40B4-BE49-F238E27FC236}">
                <a16:creationId xmlns:a16="http://schemas.microsoft.com/office/drawing/2014/main" id="{566ABD1E-DF17-3F4C-BE88-8DB71C408B6A}"/>
              </a:ext>
            </a:extLst>
          </p:cNvPr>
          <p:cNvSpPr txBox="1"/>
          <p:nvPr/>
        </p:nvSpPr>
        <p:spPr>
          <a:xfrm>
            <a:off x="598715" y="479588"/>
            <a:ext cx="4304212"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b="1" dirty="0">
                <a:solidFill>
                  <a:srgbClr val="12316D"/>
                </a:solidFill>
              </a:rPr>
              <a:t>Training Providers</a:t>
            </a:r>
          </a:p>
        </p:txBody>
      </p:sp>
      <p:sp>
        <p:nvSpPr>
          <p:cNvPr id="121" name="Subtitle 1">
            <a:extLst>
              <a:ext uri="{FF2B5EF4-FFF2-40B4-BE49-F238E27FC236}">
                <a16:creationId xmlns:a16="http://schemas.microsoft.com/office/drawing/2014/main" id="{E81BDEA7-1A97-904D-87E5-71BDA40B7ADF}"/>
              </a:ext>
            </a:extLst>
          </p:cNvPr>
          <p:cNvSpPr txBox="1"/>
          <p:nvPr/>
        </p:nvSpPr>
        <p:spPr>
          <a:xfrm>
            <a:off x="4352794" y="536621"/>
            <a:ext cx="884926"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2800" b="1" dirty="0">
                <a:solidFill>
                  <a:schemeClr val="bg1">
                    <a:lumMod val="85000"/>
                  </a:schemeClr>
                </a:solidFill>
              </a:rPr>
              <a:t>14</a:t>
            </a:r>
          </a:p>
        </p:txBody>
      </p:sp>
      <p:sp>
        <p:nvSpPr>
          <p:cNvPr id="122" name="Subtitle 1">
            <a:extLst>
              <a:ext uri="{FF2B5EF4-FFF2-40B4-BE49-F238E27FC236}">
                <a16:creationId xmlns:a16="http://schemas.microsoft.com/office/drawing/2014/main" id="{95C1080F-9666-904A-A0BE-BE6CFE2640A5}"/>
              </a:ext>
            </a:extLst>
          </p:cNvPr>
          <p:cNvSpPr txBox="1"/>
          <p:nvPr/>
        </p:nvSpPr>
        <p:spPr>
          <a:xfrm>
            <a:off x="5218214" y="659729"/>
            <a:ext cx="294997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chemeClr val="bg1">
                    <a:lumMod val="85000"/>
                  </a:schemeClr>
                </a:solidFill>
              </a:rPr>
              <a:t>responses</a:t>
            </a:r>
          </a:p>
        </p:txBody>
      </p:sp>
      <p:sp>
        <p:nvSpPr>
          <p:cNvPr id="124" name="Rectangle 123">
            <a:extLst>
              <a:ext uri="{FF2B5EF4-FFF2-40B4-BE49-F238E27FC236}">
                <a16:creationId xmlns:a16="http://schemas.microsoft.com/office/drawing/2014/main" id="{B8E8F57F-F455-074A-910B-0DD0E88126A9}"/>
              </a:ext>
            </a:extLst>
          </p:cNvPr>
          <p:cNvSpPr/>
          <p:nvPr/>
        </p:nvSpPr>
        <p:spPr>
          <a:xfrm>
            <a:off x="2416795" y="3793882"/>
            <a:ext cx="190452" cy="190452"/>
          </a:xfrm>
          <a:prstGeom prst="rect">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79" name="Subtitle 1">
            <a:extLst>
              <a:ext uri="{FF2B5EF4-FFF2-40B4-BE49-F238E27FC236}">
                <a16:creationId xmlns:a16="http://schemas.microsoft.com/office/drawing/2014/main" id="{FEA9CF03-8D5C-435C-BA95-C0551FF7E9E2}"/>
              </a:ext>
            </a:extLst>
          </p:cNvPr>
          <p:cNvSpPr txBox="1"/>
          <p:nvPr/>
        </p:nvSpPr>
        <p:spPr>
          <a:xfrm>
            <a:off x="4640249" y="3702373"/>
            <a:ext cx="207307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agree that COVID-19 will greatly </a:t>
            </a:r>
            <a:r>
              <a:rPr lang="en-GB" sz="1200" b="1" dirty="0">
                <a:solidFill>
                  <a:srgbClr val="404040"/>
                </a:solidFill>
              </a:rPr>
              <a:t>decrease their income.</a:t>
            </a:r>
          </a:p>
        </p:txBody>
      </p:sp>
      <p:sp>
        <p:nvSpPr>
          <p:cNvPr id="80" name="Subtitle 1">
            <a:extLst>
              <a:ext uri="{FF2B5EF4-FFF2-40B4-BE49-F238E27FC236}">
                <a16:creationId xmlns:a16="http://schemas.microsoft.com/office/drawing/2014/main" id="{C66DDBB6-B8F1-45B0-A6FB-0905695B112F}"/>
              </a:ext>
            </a:extLst>
          </p:cNvPr>
          <p:cNvSpPr txBox="1"/>
          <p:nvPr/>
        </p:nvSpPr>
        <p:spPr>
          <a:xfrm>
            <a:off x="4608734" y="3052305"/>
            <a:ext cx="1886115"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4800" b="1" dirty="0">
                <a:solidFill>
                  <a:srgbClr val="404040"/>
                </a:solidFill>
              </a:rPr>
              <a:t>77%</a:t>
            </a:r>
          </a:p>
        </p:txBody>
      </p:sp>
      <p:sp>
        <p:nvSpPr>
          <p:cNvPr id="125" name="Subtitle 1">
            <a:extLst>
              <a:ext uri="{FF2B5EF4-FFF2-40B4-BE49-F238E27FC236}">
                <a16:creationId xmlns:a16="http://schemas.microsoft.com/office/drawing/2014/main" id="{9D79AA04-609D-0148-AFDA-95163A5BDE85}"/>
              </a:ext>
            </a:extLst>
          </p:cNvPr>
          <p:cNvSpPr txBox="1"/>
          <p:nvPr/>
        </p:nvSpPr>
        <p:spPr>
          <a:xfrm>
            <a:off x="2424934" y="2573658"/>
            <a:ext cx="1514897" cy="2462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000" i="1" dirty="0">
                <a:solidFill>
                  <a:srgbClr val="404040"/>
                </a:solidFill>
              </a:rPr>
              <a:t>Future income is set to be:</a:t>
            </a:r>
          </a:p>
        </p:txBody>
      </p:sp>
      <p:sp>
        <p:nvSpPr>
          <p:cNvPr id="126" name="Subtitle 1">
            <a:extLst>
              <a:ext uri="{FF2B5EF4-FFF2-40B4-BE49-F238E27FC236}">
                <a16:creationId xmlns:a16="http://schemas.microsoft.com/office/drawing/2014/main" id="{EBC0CB37-B676-F847-A056-92536A838278}"/>
              </a:ext>
            </a:extLst>
          </p:cNvPr>
          <p:cNvSpPr txBox="1"/>
          <p:nvPr/>
        </p:nvSpPr>
        <p:spPr>
          <a:xfrm>
            <a:off x="884913" y="5087218"/>
            <a:ext cx="3166547"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dirty="0">
                <a:solidFill>
                  <a:srgbClr val="404040"/>
                </a:solidFill>
              </a:rPr>
              <a:t>On average, it will take training providers</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000" b="1" dirty="0">
                <a:solidFill>
                  <a:srgbClr val="5DD5FF"/>
                </a:solidFill>
              </a:rPr>
              <a:t>12 months </a:t>
            </a:r>
            <a:r>
              <a:rPr lang="en-GB" sz="1400" dirty="0">
                <a:solidFill>
                  <a:srgbClr val="404040"/>
                </a:solidFill>
              </a:rPr>
              <a:t>to recover to previous levels of income.</a:t>
            </a:r>
          </a:p>
        </p:txBody>
      </p:sp>
    </p:spTree>
    <p:extLst>
      <p:ext uri="{BB962C8B-B14F-4D97-AF65-F5344CB8AC3E}">
        <p14:creationId xmlns:p14="http://schemas.microsoft.com/office/powerpoint/2010/main" val="35885548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Subtitle 1">
            <a:extLst>
              <a:ext uri="{FF2B5EF4-FFF2-40B4-BE49-F238E27FC236}">
                <a16:creationId xmlns:a16="http://schemas.microsoft.com/office/drawing/2014/main" id="{76AA1A5E-81E0-A44F-9B49-9EC40F441836}"/>
              </a:ext>
            </a:extLst>
          </p:cNvPr>
          <p:cNvSpPr txBox="1"/>
          <p:nvPr/>
        </p:nvSpPr>
        <p:spPr>
          <a:xfrm>
            <a:off x="4633990" y="1400615"/>
            <a:ext cx="1842715" cy="11079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6600" b="1" dirty="0">
                <a:solidFill>
                  <a:srgbClr val="5DD5FF"/>
                </a:solidFill>
              </a:rPr>
              <a:t>28</a:t>
            </a:r>
            <a:r>
              <a:rPr lang="en-GB" sz="4000" b="1" dirty="0">
                <a:solidFill>
                  <a:srgbClr val="5DD5FF"/>
                </a:solidFill>
              </a:rPr>
              <a:t>%</a:t>
            </a:r>
            <a:endParaRPr lang="en-GB" sz="8800" b="1" dirty="0">
              <a:solidFill>
                <a:srgbClr val="5DD5FF"/>
              </a:solidFill>
            </a:endParaRPr>
          </a:p>
        </p:txBody>
      </p:sp>
      <p:sp>
        <p:nvSpPr>
          <p:cNvPr id="116" name="Rectangle 5">
            <a:extLst>
              <a:ext uri="{FF2B5EF4-FFF2-40B4-BE49-F238E27FC236}">
                <a16:creationId xmlns:a16="http://schemas.microsoft.com/office/drawing/2014/main" id="{8F936027-D64F-2047-8D4A-8E6D18361536}"/>
              </a:ext>
            </a:extLst>
          </p:cNvPr>
          <p:cNvSpPr/>
          <p:nvPr/>
        </p:nvSpPr>
        <p:spPr>
          <a:xfrm>
            <a:off x="155467" y="4424626"/>
            <a:ext cx="4282927" cy="1584814"/>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17" name="Subtitle 1">
            <a:extLst>
              <a:ext uri="{FF2B5EF4-FFF2-40B4-BE49-F238E27FC236}">
                <a16:creationId xmlns:a16="http://schemas.microsoft.com/office/drawing/2014/main" id="{BF11C580-C747-A54F-BC28-F3EC7101D766}"/>
              </a:ext>
            </a:extLst>
          </p:cNvPr>
          <p:cNvSpPr txBox="1"/>
          <p:nvPr/>
        </p:nvSpPr>
        <p:spPr>
          <a:xfrm>
            <a:off x="1008214" y="4548563"/>
            <a:ext cx="3344580"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         state that they have used some, or all</a:t>
            </a:r>
          </a:p>
        </p:txBody>
      </p:sp>
      <p:sp>
        <p:nvSpPr>
          <p:cNvPr id="119" name="Subtitle 1">
            <a:extLst>
              <a:ext uri="{FF2B5EF4-FFF2-40B4-BE49-F238E27FC236}">
                <a16:creationId xmlns:a16="http://schemas.microsoft.com/office/drawing/2014/main" id="{AA69D434-84AB-8443-B636-32D5E7136062}"/>
              </a:ext>
            </a:extLst>
          </p:cNvPr>
          <p:cNvSpPr txBox="1"/>
          <p:nvPr/>
        </p:nvSpPr>
        <p:spPr>
          <a:xfrm>
            <a:off x="626366" y="4494789"/>
            <a:ext cx="845551"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3200" b="1" dirty="0">
                <a:solidFill>
                  <a:srgbClr val="5DD5FF"/>
                </a:solidFill>
              </a:rPr>
              <a:t>86</a:t>
            </a:r>
            <a:r>
              <a:rPr lang="en-GB" sz="2000" b="1" dirty="0">
                <a:solidFill>
                  <a:srgbClr val="5DD5FF"/>
                </a:solidFill>
              </a:rPr>
              <a:t>%</a:t>
            </a:r>
            <a:endParaRPr lang="en-GB" sz="1600" b="1" dirty="0">
              <a:solidFill>
                <a:srgbClr val="5DD5FF"/>
              </a:solidFill>
            </a:endParaRPr>
          </a:p>
        </p:txBody>
      </p:sp>
      <p:cxnSp>
        <p:nvCxnSpPr>
          <p:cNvPr id="120" name="Straight Connector 119">
            <a:extLst>
              <a:ext uri="{FF2B5EF4-FFF2-40B4-BE49-F238E27FC236}">
                <a16:creationId xmlns:a16="http://schemas.microsoft.com/office/drawing/2014/main" id="{87AE4DA6-70AE-3248-9F0C-13621DB4CE34}"/>
              </a:ext>
            </a:extLst>
          </p:cNvPr>
          <p:cNvCxnSpPr>
            <a:cxnSpLocks/>
          </p:cNvCxnSpPr>
          <p:nvPr/>
        </p:nvCxnSpPr>
        <p:spPr>
          <a:xfrm flipH="1">
            <a:off x="598714" y="1405361"/>
            <a:ext cx="3633109"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sp>
        <p:nvSpPr>
          <p:cNvPr id="123" name="Subtitle 1">
            <a:extLst>
              <a:ext uri="{FF2B5EF4-FFF2-40B4-BE49-F238E27FC236}">
                <a16:creationId xmlns:a16="http://schemas.microsoft.com/office/drawing/2014/main" id="{01276D49-B3AC-5548-A1FD-3AF5F1732E92}"/>
              </a:ext>
            </a:extLst>
          </p:cNvPr>
          <p:cNvSpPr txBox="1"/>
          <p:nvPr/>
        </p:nvSpPr>
        <p:spPr>
          <a:xfrm>
            <a:off x="493715" y="1530292"/>
            <a:ext cx="3957163"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5DD5FF"/>
                </a:solidFill>
              </a:rPr>
              <a:t>Staffing &amp; Finance</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rgbClr val="404040"/>
                </a:solidFill>
              </a:rPr>
              <a:t>63%</a:t>
            </a:r>
            <a:r>
              <a:rPr lang="en-GB" sz="1200" dirty="0">
                <a:solidFill>
                  <a:srgbClr val="404040"/>
                </a:solidFill>
              </a:rPr>
              <a:t> of training providers state that reopening under current measures will have a negative impact on their business.</a:t>
            </a:r>
          </a:p>
        </p:txBody>
      </p:sp>
      <p:graphicFrame>
        <p:nvGraphicFramePr>
          <p:cNvPr id="124" name="Chart 123">
            <a:extLst>
              <a:ext uri="{FF2B5EF4-FFF2-40B4-BE49-F238E27FC236}">
                <a16:creationId xmlns:a16="http://schemas.microsoft.com/office/drawing/2014/main" id="{D03AAD21-D39D-974D-8770-48D894826106}"/>
              </a:ext>
            </a:extLst>
          </p:cNvPr>
          <p:cNvGraphicFramePr/>
          <p:nvPr>
            <p:extLst>
              <p:ext uri="{D42A27DB-BD31-4B8C-83A1-F6EECF244321}">
                <p14:modId xmlns:p14="http://schemas.microsoft.com/office/powerpoint/2010/main" val="3919135385"/>
              </p:ext>
            </p:extLst>
          </p:nvPr>
        </p:nvGraphicFramePr>
        <p:xfrm>
          <a:off x="-129854" y="2388971"/>
          <a:ext cx="2799434" cy="1954838"/>
        </p:xfrm>
        <a:graphic>
          <a:graphicData uri="http://schemas.openxmlformats.org/drawingml/2006/chart">
            <c:chart xmlns:c="http://schemas.openxmlformats.org/drawingml/2006/chart" xmlns:r="http://schemas.openxmlformats.org/officeDocument/2006/relationships" r:id="rId3"/>
          </a:graphicData>
        </a:graphic>
      </p:graphicFrame>
      <p:sp>
        <p:nvSpPr>
          <p:cNvPr id="125" name="Subtitle 1">
            <a:extLst>
              <a:ext uri="{FF2B5EF4-FFF2-40B4-BE49-F238E27FC236}">
                <a16:creationId xmlns:a16="http://schemas.microsoft.com/office/drawing/2014/main" id="{ECF5A470-9453-B641-932B-0A425E59F609}"/>
              </a:ext>
            </a:extLst>
          </p:cNvPr>
          <p:cNvSpPr txBox="1"/>
          <p:nvPr/>
        </p:nvSpPr>
        <p:spPr>
          <a:xfrm>
            <a:off x="4640249" y="2358400"/>
            <a:ext cx="1854600"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have already had to make </a:t>
            </a:r>
            <a:r>
              <a:rPr lang="en-GB" sz="1400" b="1" dirty="0">
                <a:solidFill>
                  <a:srgbClr val="5DD5FF"/>
                </a:solidFill>
              </a:rPr>
              <a:t>redundancies.</a:t>
            </a:r>
          </a:p>
        </p:txBody>
      </p:sp>
      <p:grpSp>
        <p:nvGrpSpPr>
          <p:cNvPr id="126" name="Group 125">
            <a:extLst>
              <a:ext uri="{FF2B5EF4-FFF2-40B4-BE49-F238E27FC236}">
                <a16:creationId xmlns:a16="http://schemas.microsoft.com/office/drawing/2014/main" id="{DF4C1B33-D812-CF41-8535-3BD527311040}"/>
              </a:ext>
            </a:extLst>
          </p:cNvPr>
          <p:cNvGrpSpPr/>
          <p:nvPr/>
        </p:nvGrpSpPr>
        <p:grpSpPr>
          <a:xfrm>
            <a:off x="2630415" y="2944567"/>
            <a:ext cx="1759849" cy="1085646"/>
            <a:chOff x="2754850" y="2818346"/>
            <a:chExt cx="1759849" cy="1085646"/>
          </a:xfrm>
        </p:grpSpPr>
        <p:sp>
          <p:nvSpPr>
            <p:cNvPr id="127" name="Subtitle 1">
              <a:extLst>
                <a:ext uri="{FF2B5EF4-FFF2-40B4-BE49-F238E27FC236}">
                  <a16:creationId xmlns:a16="http://schemas.microsoft.com/office/drawing/2014/main" id="{BCE4547A-D582-F140-AF5B-2F00BCABC196}"/>
                </a:ext>
              </a:extLst>
            </p:cNvPr>
            <p:cNvSpPr txBox="1"/>
            <p:nvPr/>
          </p:nvSpPr>
          <p:spPr>
            <a:xfrm>
              <a:off x="2754850" y="3087297"/>
              <a:ext cx="1759849"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Sustainable for a short period</a:t>
              </a:r>
              <a:endParaRPr lang="en-GB" sz="1100" spc="-70" dirty="0">
                <a:solidFill>
                  <a:srgbClr val="404040"/>
                </a:solidFill>
              </a:endParaRPr>
            </a:p>
          </p:txBody>
        </p:sp>
        <p:sp>
          <p:nvSpPr>
            <p:cNvPr id="128" name="Subtitle 1">
              <a:extLst>
                <a:ext uri="{FF2B5EF4-FFF2-40B4-BE49-F238E27FC236}">
                  <a16:creationId xmlns:a16="http://schemas.microsoft.com/office/drawing/2014/main" id="{9A29A2DF-B354-B245-8BF8-2B370D1D0ED4}"/>
                </a:ext>
              </a:extLst>
            </p:cNvPr>
            <p:cNvSpPr txBox="1"/>
            <p:nvPr/>
          </p:nvSpPr>
          <p:spPr>
            <a:xfrm>
              <a:off x="2754850" y="3353579"/>
              <a:ext cx="1398625"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Fully sustainable</a:t>
              </a:r>
              <a:endParaRPr lang="en-GB" sz="1100" spc="-70" dirty="0">
                <a:solidFill>
                  <a:srgbClr val="404040"/>
                </a:solidFill>
              </a:endParaRPr>
            </a:p>
          </p:txBody>
        </p:sp>
        <p:sp>
          <p:nvSpPr>
            <p:cNvPr id="129" name="Subtitle 1">
              <a:extLst>
                <a:ext uri="{FF2B5EF4-FFF2-40B4-BE49-F238E27FC236}">
                  <a16:creationId xmlns:a16="http://schemas.microsoft.com/office/drawing/2014/main" id="{F54E887F-3364-6445-BEC0-0CF09493960F}"/>
                </a:ext>
              </a:extLst>
            </p:cNvPr>
            <p:cNvSpPr txBox="1"/>
            <p:nvPr/>
          </p:nvSpPr>
          <p:spPr>
            <a:xfrm>
              <a:off x="2754850" y="2818346"/>
              <a:ext cx="1665668"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Not sustainable</a:t>
              </a:r>
              <a:endParaRPr lang="en-GB" sz="1100" spc="-70" dirty="0">
                <a:solidFill>
                  <a:srgbClr val="404040"/>
                </a:solidFill>
              </a:endParaRPr>
            </a:p>
          </p:txBody>
        </p:sp>
        <p:sp>
          <p:nvSpPr>
            <p:cNvPr id="130" name="Subtitle 1">
              <a:extLst>
                <a:ext uri="{FF2B5EF4-FFF2-40B4-BE49-F238E27FC236}">
                  <a16:creationId xmlns:a16="http://schemas.microsoft.com/office/drawing/2014/main" id="{FEB0F1D0-C5DC-1546-8DD4-743677440736}"/>
                </a:ext>
              </a:extLst>
            </p:cNvPr>
            <p:cNvSpPr txBox="1"/>
            <p:nvPr/>
          </p:nvSpPr>
          <p:spPr>
            <a:xfrm>
              <a:off x="2754850" y="3609221"/>
              <a:ext cx="1309416"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endParaRPr lang="en-GB" sz="1100" spc="-70" dirty="0">
                <a:solidFill>
                  <a:srgbClr val="404040"/>
                </a:solidFill>
              </a:endParaRPr>
            </a:p>
          </p:txBody>
        </p:sp>
        <p:sp>
          <p:nvSpPr>
            <p:cNvPr id="131" name="Subtitle 1">
              <a:extLst>
                <a:ext uri="{FF2B5EF4-FFF2-40B4-BE49-F238E27FC236}">
                  <a16:creationId xmlns:a16="http://schemas.microsoft.com/office/drawing/2014/main" id="{D0DFC870-925C-8149-9608-D646D6913409}"/>
                </a:ext>
              </a:extLst>
            </p:cNvPr>
            <p:cNvSpPr txBox="1"/>
            <p:nvPr/>
          </p:nvSpPr>
          <p:spPr>
            <a:xfrm>
              <a:off x="2754850" y="3642382"/>
              <a:ext cx="1398625"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Unsure (14%)</a:t>
              </a:r>
              <a:endParaRPr lang="en-GB" sz="1100" spc="-70" dirty="0">
                <a:solidFill>
                  <a:srgbClr val="404040"/>
                </a:solidFill>
              </a:endParaRPr>
            </a:p>
          </p:txBody>
        </p:sp>
      </p:grpSp>
      <p:sp>
        <p:nvSpPr>
          <p:cNvPr id="132" name="Rectangle 131">
            <a:extLst>
              <a:ext uri="{FF2B5EF4-FFF2-40B4-BE49-F238E27FC236}">
                <a16:creationId xmlns:a16="http://schemas.microsoft.com/office/drawing/2014/main" id="{19EDBE74-CA3E-E54A-A9FA-996CE561BAC1}"/>
              </a:ext>
            </a:extLst>
          </p:cNvPr>
          <p:cNvSpPr/>
          <p:nvPr/>
        </p:nvSpPr>
        <p:spPr>
          <a:xfrm>
            <a:off x="2416795" y="2981871"/>
            <a:ext cx="190452" cy="190452"/>
          </a:xfrm>
          <a:prstGeom prst="rect">
            <a:avLst/>
          </a:prstGeom>
          <a:solidFill>
            <a:srgbClr val="5DD5F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33" name="Rectangle 132">
            <a:extLst>
              <a:ext uri="{FF2B5EF4-FFF2-40B4-BE49-F238E27FC236}">
                <a16:creationId xmlns:a16="http://schemas.microsoft.com/office/drawing/2014/main" id="{97F251AD-A1E1-4040-BA3E-F962E6A79E58}"/>
              </a:ext>
            </a:extLst>
          </p:cNvPr>
          <p:cNvSpPr/>
          <p:nvPr/>
        </p:nvSpPr>
        <p:spPr>
          <a:xfrm>
            <a:off x="2416795" y="3249807"/>
            <a:ext cx="190452" cy="190452"/>
          </a:xfrm>
          <a:prstGeom prst="rect">
            <a:avLst/>
          </a:prstGeom>
          <a:solidFill>
            <a:srgbClr val="BFBFB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34" name="Rectangle 133">
            <a:extLst>
              <a:ext uri="{FF2B5EF4-FFF2-40B4-BE49-F238E27FC236}">
                <a16:creationId xmlns:a16="http://schemas.microsoft.com/office/drawing/2014/main" id="{7E003AA1-1D51-1E41-9467-E8A2BD2153CE}"/>
              </a:ext>
            </a:extLst>
          </p:cNvPr>
          <p:cNvSpPr/>
          <p:nvPr/>
        </p:nvSpPr>
        <p:spPr>
          <a:xfrm>
            <a:off x="2416795" y="3516089"/>
            <a:ext cx="190452" cy="190452"/>
          </a:xfrm>
          <a:prstGeom prst="rect">
            <a:avLst/>
          </a:prstGeom>
          <a:solidFill>
            <a:srgbClr val="D9D9D9"/>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35" name="Subtitle 1">
            <a:extLst>
              <a:ext uri="{FF2B5EF4-FFF2-40B4-BE49-F238E27FC236}">
                <a16:creationId xmlns:a16="http://schemas.microsoft.com/office/drawing/2014/main" id="{C6D6A0C2-7E65-224C-A85D-814FFE263224}"/>
              </a:ext>
            </a:extLst>
          </p:cNvPr>
          <p:cNvSpPr txBox="1"/>
          <p:nvPr/>
        </p:nvSpPr>
        <p:spPr>
          <a:xfrm>
            <a:off x="1715828" y="3205580"/>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37%</a:t>
            </a:r>
            <a:endParaRPr lang="en-GB" sz="900" spc="-70" dirty="0">
              <a:solidFill>
                <a:srgbClr val="404040"/>
              </a:solidFill>
            </a:endParaRPr>
          </a:p>
        </p:txBody>
      </p:sp>
      <p:sp>
        <p:nvSpPr>
          <p:cNvPr id="136" name="Subtitle 1">
            <a:extLst>
              <a:ext uri="{FF2B5EF4-FFF2-40B4-BE49-F238E27FC236}">
                <a16:creationId xmlns:a16="http://schemas.microsoft.com/office/drawing/2014/main" id="{2257FC07-4553-0448-8464-676BB6E13500}"/>
              </a:ext>
            </a:extLst>
          </p:cNvPr>
          <p:cNvSpPr txBox="1"/>
          <p:nvPr/>
        </p:nvSpPr>
        <p:spPr>
          <a:xfrm>
            <a:off x="841086" y="3806945"/>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28%</a:t>
            </a:r>
            <a:endParaRPr lang="en-GB" sz="900" spc="-70" dirty="0">
              <a:solidFill>
                <a:srgbClr val="404040"/>
              </a:solidFill>
            </a:endParaRPr>
          </a:p>
        </p:txBody>
      </p:sp>
      <p:sp>
        <p:nvSpPr>
          <p:cNvPr id="137" name="Subtitle 1">
            <a:extLst>
              <a:ext uri="{FF2B5EF4-FFF2-40B4-BE49-F238E27FC236}">
                <a16:creationId xmlns:a16="http://schemas.microsoft.com/office/drawing/2014/main" id="{637492E1-37D3-164F-8E1B-70A93437691E}"/>
              </a:ext>
            </a:extLst>
          </p:cNvPr>
          <p:cNvSpPr txBox="1"/>
          <p:nvPr/>
        </p:nvSpPr>
        <p:spPr>
          <a:xfrm>
            <a:off x="655591" y="2820223"/>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21%</a:t>
            </a:r>
            <a:endParaRPr lang="en-GB" sz="900" spc="-70" dirty="0">
              <a:solidFill>
                <a:srgbClr val="404040"/>
              </a:solidFill>
            </a:endParaRPr>
          </a:p>
        </p:txBody>
      </p:sp>
      <p:sp>
        <p:nvSpPr>
          <p:cNvPr id="138" name="Subtitle 1">
            <a:extLst>
              <a:ext uri="{FF2B5EF4-FFF2-40B4-BE49-F238E27FC236}">
                <a16:creationId xmlns:a16="http://schemas.microsoft.com/office/drawing/2014/main" id="{DFC02032-01EF-674C-8BF1-EC94BCD4C4D8}"/>
              </a:ext>
            </a:extLst>
          </p:cNvPr>
          <p:cNvSpPr txBox="1"/>
          <p:nvPr/>
        </p:nvSpPr>
        <p:spPr>
          <a:xfrm>
            <a:off x="4640250" y="4508040"/>
            <a:ext cx="1672016" cy="954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On average, training providers currently employee between 10 – 20 staff.</a:t>
            </a:r>
          </a:p>
        </p:txBody>
      </p:sp>
      <p:cxnSp>
        <p:nvCxnSpPr>
          <p:cNvPr id="139" name="Straight Connector 138">
            <a:extLst>
              <a:ext uri="{FF2B5EF4-FFF2-40B4-BE49-F238E27FC236}">
                <a16:creationId xmlns:a16="http://schemas.microsoft.com/office/drawing/2014/main" id="{F0B6DE97-A65E-254B-8208-531F177FC33E}"/>
              </a:ext>
            </a:extLst>
          </p:cNvPr>
          <p:cNvCxnSpPr>
            <a:cxnSpLocks/>
          </p:cNvCxnSpPr>
          <p:nvPr/>
        </p:nvCxnSpPr>
        <p:spPr>
          <a:xfrm flipH="1">
            <a:off x="598714" y="1405361"/>
            <a:ext cx="3633109"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cxnSp>
        <p:nvCxnSpPr>
          <p:cNvPr id="140" name="Straight Connector 139">
            <a:extLst>
              <a:ext uri="{FF2B5EF4-FFF2-40B4-BE49-F238E27FC236}">
                <a16:creationId xmlns:a16="http://schemas.microsoft.com/office/drawing/2014/main" id="{20152F07-BE00-8244-ADAE-E8FACC792DD0}"/>
              </a:ext>
            </a:extLst>
          </p:cNvPr>
          <p:cNvCxnSpPr>
            <a:cxnSpLocks/>
          </p:cNvCxnSpPr>
          <p:nvPr/>
        </p:nvCxnSpPr>
        <p:spPr>
          <a:xfrm flipH="1">
            <a:off x="4548120" y="1405361"/>
            <a:ext cx="1764146"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sp>
        <p:nvSpPr>
          <p:cNvPr id="141" name="Subtitle 1">
            <a:extLst>
              <a:ext uri="{FF2B5EF4-FFF2-40B4-BE49-F238E27FC236}">
                <a16:creationId xmlns:a16="http://schemas.microsoft.com/office/drawing/2014/main" id="{A66F66F7-0CA2-3146-8BE5-093B9F3999B6}"/>
              </a:ext>
            </a:extLst>
          </p:cNvPr>
          <p:cNvSpPr txBox="1"/>
          <p:nvPr/>
        </p:nvSpPr>
        <p:spPr>
          <a:xfrm>
            <a:off x="1366345" y="4769280"/>
            <a:ext cx="2795346"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of their financial reserves.</a:t>
            </a:r>
          </a:p>
        </p:txBody>
      </p:sp>
      <p:sp>
        <p:nvSpPr>
          <p:cNvPr id="142" name="Rectangle 141">
            <a:extLst>
              <a:ext uri="{FF2B5EF4-FFF2-40B4-BE49-F238E27FC236}">
                <a16:creationId xmlns:a16="http://schemas.microsoft.com/office/drawing/2014/main" id="{2FB25883-DC8C-5B41-B850-6487EFD43900}"/>
              </a:ext>
            </a:extLst>
          </p:cNvPr>
          <p:cNvSpPr/>
          <p:nvPr/>
        </p:nvSpPr>
        <p:spPr>
          <a:xfrm>
            <a:off x="2416795" y="3793882"/>
            <a:ext cx="190452" cy="190452"/>
          </a:xfrm>
          <a:prstGeom prst="rect">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43" name="Subtitle 1">
            <a:extLst>
              <a:ext uri="{FF2B5EF4-FFF2-40B4-BE49-F238E27FC236}">
                <a16:creationId xmlns:a16="http://schemas.microsoft.com/office/drawing/2014/main" id="{449DC845-4F26-7047-A59B-60748560F03C}"/>
              </a:ext>
            </a:extLst>
          </p:cNvPr>
          <p:cNvSpPr txBox="1"/>
          <p:nvPr/>
        </p:nvSpPr>
        <p:spPr>
          <a:xfrm>
            <a:off x="4640249" y="3702373"/>
            <a:ext cx="2073070"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agree that COVID-19 will greatly </a:t>
            </a:r>
            <a:r>
              <a:rPr lang="en-GB" sz="1200" b="1" dirty="0">
                <a:solidFill>
                  <a:srgbClr val="404040"/>
                </a:solidFill>
              </a:rPr>
              <a:t>decrease their income.</a:t>
            </a:r>
          </a:p>
        </p:txBody>
      </p:sp>
      <p:sp>
        <p:nvSpPr>
          <p:cNvPr id="144" name="Subtitle 1">
            <a:extLst>
              <a:ext uri="{FF2B5EF4-FFF2-40B4-BE49-F238E27FC236}">
                <a16:creationId xmlns:a16="http://schemas.microsoft.com/office/drawing/2014/main" id="{9AFF0165-C0C2-7B44-B53F-295F2A9F11B8}"/>
              </a:ext>
            </a:extLst>
          </p:cNvPr>
          <p:cNvSpPr txBox="1"/>
          <p:nvPr/>
        </p:nvSpPr>
        <p:spPr>
          <a:xfrm>
            <a:off x="4608734" y="3052305"/>
            <a:ext cx="1886115"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4800" b="1" dirty="0">
                <a:solidFill>
                  <a:srgbClr val="404040"/>
                </a:solidFill>
              </a:rPr>
              <a:t>77%</a:t>
            </a:r>
          </a:p>
        </p:txBody>
      </p:sp>
      <p:sp>
        <p:nvSpPr>
          <p:cNvPr id="145" name="Subtitle 1">
            <a:extLst>
              <a:ext uri="{FF2B5EF4-FFF2-40B4-BE49-F238E27FC236}">
                <a16:creationId xmlns:a16="http://schemas.microsoft.com/office/drawing/2014/main" id="{6A7B5E75-A945-2B49-99A3-451CD652A3E3}"/>
              </a:ext>
            </a:extLst>
          </p:cNvPr>
          <p:cNvSpPr txBox="1"/>
          <p:nvPr/>
        </p:nvSpPr>
        <p:spPr>
          <a:xfrm>
            <a:off x="2424934" y="2573658"/>
            <a:ext cx="1514897" cy="2462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000" i="1" dirty="0">
                <a:solidFill>
                  <a:srgbClr val="404040"/>
                </a:solidFill>
              </a:rPr>
              <a:t>Future income is set to be:</a:t>
            </a:r>
          </a:p>
        </p:txBody>
      </p:sp>
      <p:sp>
        <p:nvSpPr>
          <p:cNvPr id="146" name="Subtitle 1">
            <a:extLst>
              <a:ext uri="{FF2B5EF4-FFF2-40B4-BE49-F238E27FC236}">
                <a16:creationId xmlns:a16="http://schemas.microsoft.com/office/drawing/2014/main" id="{46EA83E1-F2CA-FD4F-A3AE-F4E7D223A6D8}"/>
              </a:ext>
            </a:extLst>
          </p:cNvPr>
          <p:cNvSpPr txBox="1"/>
          <p:nvPr/>
        </p:nvSpPr>
        <p:spPr>
          <a:xfrm>
            <a:off x="872975" y="5087218"/>
            <a:ext cx="2795346"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dirty="0">
                <a:solidFill>
                  <a:srgbClr val="404040"/>
                </a:solidFill>
              </a:rPr>
              <a:t>On average, it will take training providers </a:t>
            </a:r>
            <a:r>
              <a:rPr lang="en-GB" sz="2000" b="1" dirty="0">
                <a:solidFill>
                  <a:srgbClr val="5DD5FF"/>
                </a:solidFill>
              </a:rPr>
              <a:t>12 months </a:t>
            </a:r>
            <a:r>
              <a:rPr lang="en-GB" sz="1400" dirty="0">
                <a:solidFill>
                  <a:srgbClr val="404040"/>
                </a:solidFill>
              </a:rPr>
              <a:t>to recover to previous levels of income.</a:t>
            </a:r>
          </a:p>
        </p:txBody>
      </p:sp>
      <p:sp>
        <p:nvSpPr>
          <p:cNvPr id="76" name="Rectangle 5">
            <a:extLst>
              <a:ext uri="{FF2B5EF4-FFF2-40B4-BE49-F238E27FC236}">
                <a16:creationId xmlns:a16="http://schemas.microsoft.com/office/drawing/2014/main" id="{25C8022E-0E49-41E5-9EA9-9E2D46D6DDCC}"/>
              </a:ext>
            </a:extLst>
          </p:cNvPr>
          <p:cNvSpPr/>
          <p:nvPr/>
        </p:nvSpPr>
        <p:spPr>
          <a:xfrm>
            <a:off x="6404119" y="3581835"/>
            <a:ext cx="5531758" cy="1630147"/>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9" name="Slide Number">
            <a:extLst>
              <a:ext uri="{FF2B5EF4-FFF2-40B4-BE49-F238E27FC236}">
                <a16:creationId xmlns:a16="http://schemas.microsoft.com/office/drawing/2014/main" id="{794C35D2-FBEA-4E0F-9B5B-08DA7F52E141}"/>
              </a:ext>
            </a:extLst>
          </p:cNvPr>
          <p:cNvSpPr txBox="1">
            <a:spLocks/>
          </p:cNvSpPr>
          <p:nvPr/>
        </p:nvSpPr>
        <p:spPr>
          <a:xfrm>
            <a:off x="11477182" y="6134662"/>
            <a:ext cx="202939" cy="319768"/>
          </a:xfrm>
          <a:prstGeom prst="rect">
            <a:avLst/>
          </a:prstGeom>
          <a:ln w="12700">
            <a:miter lim="400000"/>
          </a:ln>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25400" algn="r" defTabSz="914400" rtl="0" fontAlgn="auto" latinLnBrk="0" hangingPunct="0">
              <a:lnSpc>
                <a:spcPts val="2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pPr algn="ctr"/>
            <a:fld id="{86CB4B4D-7CA3-9044-876B-883B54F8677D}" type="slidenum">
              <a:rPr lang="en-GB" smtClean="0">
                <a:latin typeface="Arial" panose="020B0604020202020204" pitchFamily="34" charset="0"/>
                <a:cs typeface="Arial" panose="020B0604020202020204" pitchFamily="34" charset="0"/>
              </a:rPr>
              <a:pPr algn="ctr"/>
              <a:t>11</a:t>
            </a:fld>
            <a:endParaRPr lang="en-GB" dirty="0">
              <a:latin typeface="Arial" panose="020B0604020202020204" pitchFamily="34" charset="0"/>
              <a:cs typeface="Arial" panose="020B0604020202020204" pitchFamily="34" charset="0"/>
            </a:endParaRPr>
          </a:p>
        </p:txBody>
      </p:sp>
      <p:sp>
        <p:nvSpPr>
          <p:cNvPr id="33" name="Subtitle 1">
            <a:extLst>
              <a:ext uri="{FF2B5EF4-FFF2-40B4-BE49-F238E27FC236}">
                <a16:creationId xmlns:a16="http://schemas.microsoft.com/office/drawing/2014/main" id="{BDAC39CE-813B-467C-9ED5-C1229DE62C09}"/>
              </a:ext>
            </a:extLst>
          </p:cNvPr>
          <p:cNvSpPr txBox="1"/>
          <p:nvPr/>
        </p:nvSpPr>
        <p:spPr>
          <a:xfrm>
            <a:off x="6763346" y="1340168"/>
            <a:ext cx="4800612"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FF5D5D"/>
                </a:solidFill>
              </a:rPr>
              <a:t>Return to Work</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Limited understanding of Government guidelines and advice</a:t>
            </a:r>
          </a:p>
        </p:txBody>
      </p:sp>
      <p:cxnSp>
        <p:nvCxnSpPr>
          <p:cNvPr id="39" name="Straight Connector 38">
            <a:extLst>
              <a:ext uri="{FF2B5EF4-FFF2-40B4-BE49-F238E27FC236}">
                <a16:creationId xmlns:a16="http://schemas.microsoft.com/office/drawing/2014/main" id="{0474D428-C1B1-4158-BB12-ED20DF0C11A8}"/>
              </a:ext>
            </a:extLst>
          </p:cNvPr>
          <p:cNvCxnSpPr>
            <a:cxnSpLocks/>
          </p:cNvCxnSpPr>
          <p:nvPr/>
        </p:nvCxnSpPr>
        <p:spPr>
          <a:xfrm flipH="1">
            <a:off x="6763346" y="1221467"/>
            <a:ext cx="4800612" cy="0"/>
          </a:xfrm>
          <a:prstGeom prst="line">
            <a:avLst/>
          </a:prstGeom>
          <a:noFill/>
          <a:ln w="38100" cap="flat">
            <a:solidFill>
              <a:srgbClr val="FF5D5D"/>
            </a:solidFill>
            <a:prstDash val="solid"/>
            <a:miter lim="800000"/>
          </a:ln>
          <a:effectLst/>
          <a:sp3d/>
        </p:spPr>
        <p:style>
          <a:lnRef idx="0">
            <a:scrgbClr r="0" g="0" b="0"/>
          </a:lnRef>
          <a:fillRef idx="0">
            <a:scrgbClr r="0" g="0" b="0"/>
          </a:fillRef>
          <a:effectRef idx="0">
            <a:scrgbClr r="0" g="0" b="0"/>
          </a:effectRef>
          <a:fontRef idx="none"/>
        </p:style>
      </p:cxnSp>
      <p:sp>
        <p:nvSpPr>
          <p:cNvPr id="12" name="Rectangle: Rounded Corners 11">
            <a:extLst>
              <a:ext uri="{FF2B5EF4-FFF2-40B4-BE49-F238E27FC236}">
                <a16:creationId xmlns:a16="http://schemas.microsoft.com/office/drawing/2014/main" id="{A4B29CF0-34FB-4F75-AB1F-B9243ECE0E15}"/>
              </a:ext>
            </a:extLst>
          </p:cNvPr>
          <p:cNvSpPr/>
          <p:nvPr/>
        </p:nvSpPr>
        <p:spPr>
          <a:xfrm>
            <a:off x="6763346" y="2858301"/>
            <a:ext cx="3808445" cy="323825"/>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0" name="Rectangle: Rounded Corners 59">
            <a:extLst>
              <a:ext uri="{FF2B5EF4-FFF2-40B4-BE49-F238E27FC236}">
                <a16:creationId xmlns:a16="http://schemas.microsoft.com/office/drawing/2014/main" id="{7BB95137-5DBF-4A40-A8E4-D32CB24979F5}"/>
              </a:ext>
            </a:extLst>
          </p:cNvPr>
          <p:cNvSpPr/>
          <p:nvPr/>
        </p:nvSpPr>
        <p:spPr>
          <a:xfrm>
            <a:off x="6763346" y="2858301"/>
            <a:ext cx="1932373" cy="323825"/>
          </a:xfrm>
          <a:prstGeom prst="roundRect">
            <a:avLst>
              <a:gd name="adj" fmla="val 50000"/>
            </a:avLst>
          </a:prstGeom>
          <a:solidFill>
            <a:srgbClr val="FF5D5D"/>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1" name="Rectangle: Rounded Corners 60">
            <a:extLst>
              <a:ext uri="{FF2B5EF4-FFF2-40B4-BE49-F238E27FC236}">
                <a16:creationId xmlns:a16="http://schemas.microsoft.com/office/drawing/2014/main" id="{B32B3588-A865-4AD3-8822-41B9A79B803F}"/>
              </a:ext>
            </a:extLst>
          </p:cNvPr>
          <p:cNvSpPr/>
          <p:nvPr/>
        </p:nvSpPr>
        <p:spPr>
          <a:xfrm>
            <a:off x="6763346" y="2320718"/>
            <a:ext cx="3808445" cy="323825"/>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2" name="Rectangle: Rounded Corners 61">
            <a:extLst>
              <a:ext uri="{FF2B5EF4-FFF2-40B4-BE49-F238E27FC236}">
                <a16:creationId xmlns:a16="http://schemas.microsoft.com/office/drawing/2014/main" id="{F823B7F8-2018-4CBB-AE25-4DAFCBE6DC80}"/>
              </a:ext>
            </a:extLst>
          </p:cNvPr>
          <p:cNvSpPr/>
          <p:nvPr/>
        </p:nvSpPr>
        <p:spPr>
          <a:xfrm>
            <a:off x="6763346" y="2319850"/>
            <a:ext cx="3630719" cy="323825"/>
          </a:xfrm>
          <a:prstGeom prst="roundRect">
            <a:avLst>
              <a:gd name="adj" fmla="val 50000"/>
            </a:avLst>
          </a:prstGeom>
          <a:solidFill>
            <a:srgbClr val="FF5D5D"/>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3" name="Subtitle 1">
            <a:extLst>
              <a:ext uri="{FF2B5EF4-FFF2-40B4-BE49-F238E27FC236}">
                <a16:creationId xmlns:a16="http://schemas.microsoft.com/office/drawing/2014/main" id="{7C23FDEB-BEC7-48A2-BB45-6FDC932E84D9}"/>
              </a:ext>
            </a:extLst>
          </p:cNvPr>
          <p:cNvSpPr txBox="1"/>
          <p:nvPr/>
        </p:nvSpPr>
        <p:spPr>
          <a:xfrm>
            <a:off x="10571791" y="2867255"/>
            <a:ext cx="992167"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5D5D"/>
                </a:solidFill>
              </a:rPr>
              <a:t>40%</a:t>
            </a:r>
          </a:p>
        </p:txBody>
      </p:sp>
      <p:sp>
        <p:nvSpPr>
          <p:cNvPr id="64" name="Subtitle 1">
            <a:extLst>
              <a:ext uri="{FF2B5EF4-FFF2-40B4-BE49-F238E27FC236}">
                <a16:creationId xmlns:a16="http://schemas.microsoft.com/office/drawing/2014/main" id="{A2ABC414-3900-46EF-BAB7-96B05C6E843F}"/>
              </a:ext>
            </a:extLst>
          </p:cNvPr>
          <p:cNvSpPr txBox="1"/>
          <p:nvPr/>
        </p:nvSpPr>
        <p:spPr>
          <a:xfrm>
            <a:off x="10571791" y="2335898"/>
            <a:ext cx="992167"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5D5D"/>
                </a:solidFill>
              </a:rPr>
              <a:t>93%</a:t>
            </a:r>
          </a:p>
        </p:txBody>
      </p:sp>
      <p:sp>
        <p:nvSpPr>
          <p:cNvPr id="65" name="Subtitle 1">
            <a:extLst>
              <a:ext uri="{FF2B5EF4-FFF2-40B4-BE49-F238E27FC236}">
                <a16:creationId xmlns:a16="http://schemas.microsoft.com/office/drawing/2014/main" id="{FBDCDF75-78EB-4D15-A8E1-2129E4DDE137}"/>
              </a:ext>
            </a:extLst>
          </p:cNvPr>
          <p:cNvSpPr txBox="1"/>
          <p:nvPr/>
        </p:nvSpPr>
        <p:spPr>
          <a:xfrm>
            <a:off x="8397398" y="3994170"/>
            <a:ext cx="3635524" cy="3385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600" b="1" dirty="0">
                <a:solidFill>
                  <a:srgbClr val="404040"/>
                </a:solidFill>
              </a:rPr>
              <a:t>reduction of learners is expected.</a:t>
            </a:r>
          </a:p>
        </p:txBody>
      </p:sp>
      <p:sp>
        <p:nvSpPr>
          <p:cNvPr id="66" name="Subtitle 1">
            <a:extLst>
              <a:ext uri="{FF2B5EF4-FFF2-40B4-BE49-F238E27FC236}">
                <a16:creationId xmlns:a16="http://schemas.microsoft.com/office/drawing/2014/main" id="{7E25F578-A30E-46C5-BFC0-118CBCE937EE}"/>
              </a:ext>
            </a:extLst>
          </p:cNvPr>
          <p:cNvSpPr txBox="1"/>
          <p:nvPr/>
        </p:nvSpPr>
        <p:spPr>
          <a:xfrm>
            <a:off x="6932240" y="3558825"/>
            <a:ext cx="3438698" cy="10156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6000" b="1" dirty="0">
                <a:solidFill>
                  <a:srgbClr val="FF5D5D"/>
                </a:solidFill>
              </a:rPr>
              <a:t>50</a:t>
            </a:r>
            <a:r>
              <a:rPr lang="en-GB" sz="4000" b="1" dirty="0">
                <a:solidFill>
                  <a:srgbClr val="FF5D5D"/>
                </a:solidFill>
              </a:rPr>
              <a:t>%</a:t>
            </a:r>
            <a:endParaRPr lang="en-GB" sz="8800" b="1" dirty="0">
              <a:solidFill>
                <a:srgbClr val="FF5D5D"/>
              </a:solidFill>
            </a:endParaRPr>
          </a:p>
        </p:txBody>
      </p:sp>
      <p:sp>
        <p:nvSpPr>
          <p:cNvPr id="91" name="Subtitle 1">
            <a:extLst>
              <a:ext uri="{FF2B5EF4-FFF2-40B4-BE49-F238E27FC236}">
                <a16:creationId xmlns:a16="http://schemas.microsoft.com/office/drawing/2014/main" id="{1433CBD6-D2AF-4412-878D-BB0F655E5B55}"/>
              </a:ext>
            </a:extLst>
          </p:cNvPr>
          <p:cNvSpPr txBox="1"/>
          <p:nvPr/>
        </p:nvSpPr>
        <p:spPr>
          <a:xfrm>
            <a:off x="6763345" y="2816678"/>
            <a:ext cx="1895968"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000" b="1" dirty="0">
                <a:solidFill>
                  <a:schemeClr val="bg1"/>
                </a:solidFill>
              </a:rPr>
              <a:t>Not fully aware of procedures for safe reopening / practice</a:t>
            </a:r>
          </a:p>
        </p:txBody>
      </p:sp>
      <p:sp>
        <p:nvSpPr>
          <p:cNvPr id="92" name="Subtitle 1">
            <a:extLst>
              <a:ext uri="{FF2B5EF4-FFF2-40B4-BE49-F238E27FC236}">
                <a16:creationId xmlns:a16="http://schemas.microsoft.com/office/drawing/2014/main" id="{9F95766E-E8A3-401B-B6C9-75AF85993244}"/>
              </a:ext>
            </a:extLst>
          </p:cNvPr>
          <p:cNvSpPr txBox="1"/>
          <p:nvPr/>
        </p:nvSpPr>
        <p:spPr>
          <a:xfrm>
            <a:off x="6763344" y="2341311"/>
            <a:ext cx="3630719"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100" b="1" dirty="0">
                <a:solidFill>
                  <a:schemeClr val="bg1"/>
                </a:solidFill>
              </a:rPr>
              <a:t>Unable to provide all of their training online</a:t>
            </a:r>
          </a:p>
        </p:txBody>
      </p:sp>
      <p:grpSp>
        <p:nvGrpSpPr>
          <p:cNvPr id="6" name="Group 5">
            <a:extLst>
              <a:ext uri="{FF2B5EF4-FFF2-40B4-BE49-F238E27FC236}">
                <a16:creationId xmlns:a16="http://schemas.microsoft.com/office/drawing/2014/main" id="{E91A77BE-40D3-4131-AE4F-A7ADD62A5A2A}"/>
              </a:ext>
            </a:extLst>
          </p:cNvPr>
          <p:cNvGrpSpPr/>
          <p:nvPr/>
        </p:nvGrpSpPr>
        <p:grpSpPr>
          <a:xfrm>
            <a:off x="8373526" y="5341446"/>
            <a:ext cx="3185522" cy="781500"/>
            <a:chOff x="3720103" y="5642628"/>
            <a:chExt cx="3511329" cy="861430"/>
          </a:xfrm>
        </p:grpSpPr>
        <p:pic>
          <p:nvPicPr>
            <p:cNvPr id="5" name="Graphic 4">
              <a:extLst>
                <a:ext uri="{FF2B5EF4-FFF2-40B4-BE49-F238E27FC236}">
                  <a16:creationId xmlns:a16="http://schemas.microsoft.com/office/drawing/2014/main" id="{C248A87D-AAE9-4E18-B27D-C4F832CE0E89}"/>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720103" y="5642628"/>
              <a:ext cx="315015" cy="861430"/>
            </a:xfrm>
            <a:prstGeom prst="rect">
              <a:avLst/>
            </a:prstGeom>
          </p:spPr>
        </p:pic>
        <p:pic>
          <p:nvPicPr>
            <p:cNvPr id="93" name="Graphic 92">
              <a:extLst>
                <a:ext uri="{FF2B5EF4-FFF2-40B4-BE49-F238E27FC236}">
                  <a16:creationId xmlns:a16="http://schemas.microsoft.com/office/drawing/2014/main" id="{48113AAC-3935-4BEC-9A79-E237063B34D7}"/>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075249" y="5642628"/>
              <a:ext cx="315015" cy="861430"/>
            </a:xfrm>
            <a:prstGeom prst="rect">
              <a:avLst/>
            </a:prstGeom>
          </p:spPr>
        </p:pic>
        <p:pic>
          <p:nvPicPr>
            <p:cNvPr id="94" name="Graphic 93">
              <a:extLst>
                <a:ext uri="{FF2B5EF4-FFF2-40B4-BE49-F238E27FC236}">
                  <a16:creationId xmlns:a16="http://schemas.microsoft.com/office/drawing/2014/main" id="{0F030E4F-C3E0-40F6-B928-99E23C90B708}"/>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430395" y="5642628"/>
              <a:ext cx="315015" cy="861430"/>
            </a:xfrm>
            <a:prstGeom prst="rect">
              <a:avLst/>
            </a:prstGeom>
          </p:spPr>
        </p:pic>
        <p:pic>
          <p:nvPicPr>
            <p:cNvPr id="95" name="Graphic 94">
              <a:extLst>
                <a:ext uri="{FF2B5EF4-FFF2-40B4-BE49-F238E27FC236}">
                  <a16:creationId xmlns:a16="http://schemas.microsoft.com/office/drawing/2014/main" id="{3D888707-586B-4392-AA6C-773AF33CB6E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785541" y="5642628"/>
              <a:ext cx="315015" cy="861430"/>
            </a:xfrm>
            <a:prstGeom prst="rect">
              <a:avLst/>
            </a:prstGeom>
          </p:spPr>
        </p:pic>
        <p:pic>
          <p:nvPicPr>
            <p:cNvPr id="96" name="Graphic 95">
              <a:extLst>
                <a:ext uri="{FF2B5EF4-FFF2-40B4-BE49-F238E27FC236}">
                  <a16:creationId xmlns:a16="http://schemas.microsoft.com/office/drawing/2014/main" id="{7E3E4E7A-A799-4C1C-B5A7-F177DE752144}"/>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140687" y="5642628"/>
              <a:ext cx="315015" cy="861430"/>
            </a:xfrm>
            <a:prstGeom prst="rect">
              <a:avLst/>
            </a:prstGeom>
          </p:spPr>
        </p:pic>
        <p:pic>
          <p:nvPicPr>
            <p:cNvPr id="97" name="Graphic 96">
              <a:extLst>
                <a:ext uri="{FF2B5EF4-FFF2-40B4-BE49-F238E27FC236}">
                  <a16:creationId xmlns:a16="http://schemas.microsoft.com/office/drawing/2014/main" id="{43ADC430-414F-407F-82BC-FD9A3C421B0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495833" y="5642628"/>
              <a:ext cx="315015" cy="861430"/>
            </a:xfrm>
            <a:prstGeom prst="rect">
              <a:avLst/>
            </a:prstGeom>
          </p:spPr>
        </p:pic>
        <p:pic>
          <p:nvPicPr>
            <p:cNvPr id="98" name="Graphic 97">
              <a:extLst>
                <a:ext uri="{FF2B5EF4-FFF2-40B4-BE49-F238E27FC236}">
                  <a16:creationId xmlns:a16="http://schemas.microsoft.com/office/drawing/2014/main" id="{3782E023-AC8F-44BC-9A88-5527781B86C3}"/>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5850979" y="5642628"/>
              <a:ext cx="315015" cy="861430"/>
            </a:xfrm>
            <a:prstGeom prst="rect">
              <a:avLst/>
            </a:prstGeom>
          </p:spPr>
        </p:pic>
        <p:pic>
          <p:nvPicPr>
            <p:cNvPr id="99" name="Graphic 98">
              <a:extLst>
                <a:ext uri="{FF2B5EF4-FFF2-40B4-BE49-F238E27FC236}">
                  <a16:creationId xmlns:a16="http://schemas.microsoft.com/office/drawing/2014/main" id="{CD653362-FE93-49D5-9927-FA2D46670B2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206125" y="5642628"/>
              <a:ext cx="315015" cy="861430"/>
            </a:xfrm>
            <a:prstGeom prst="rect">
              <a:avLst/>
            </a:prstGeom>
          </p:spPr>
        </p:pic>
        <p:pic>
          <p:nvPicPr>
            <p:cNvPr id="100" name="Graphic 99">
              <a:extLst>
                <a:ext uri="{FF2B5EF4-FFF2-40B4-BE49-F238E27FC236}">
                  <a16:creationId xmlns:a16="http://schemas.microsoft.com/office/drawing/2014/main" id="{01770E1C-E965-4B1F-9C18-294F8AE04ECE}"/>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561271" y="5642628"/>
              <a:ext cx="315015" cy="861430"/>
            </a:xfrm>
            <a:prstGeom prst="rect">
              <a:avLst/>
            </a:prstGeom>
          </p:spPr>
        </p:pic>
        <p:pic>
          <p:nvPicPr>
            <p:cNvPr id="101" name="Graphic 100">
              <a:extLst>
                <a:ext uri="{FF2B5EF4-FFF2-40B4-BE49-F238E27FC236}">
                  <a16:creationId xmlns:a16="http://schemas.microsoft.com/office/drawing/2014/main" id="{532F353B-B9DB-4431-BD53-87F8B5900031}"/>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6916417" y="5642628"/>
              <a:ext cx="315015" cy="861430"/>
            </a:xfrm>
            <a:prstGeom prst="rect">
              <a:avLst/>
            </a:prstGeom>
          </p:spPr>
        </p:pic>
      </p:grpSp>
      <p:sp>
        <p:nvSpPr>
          <p:cNvPr id="102" name="Subtitle 1">
            <a:extLst>
              <a:ext uri="{FF2B5EF4-FFF2-40B4-BE49-F238E27FC236}">
                <a16:creationId xmlns:a16="http://schemas.microsoft.com/office/drawing/2014/main" id="{12F9B91C-1B7D-46EE-80D0-6817FC84839F}"/>
              </a:ext>
            </a:extLst>
          </p:cNvPr>
          <p:cNvSpPr txBox="1"/>
          <p:nvPr/>
        </p:nvSpPr>
        <p:spPr>
          <a:xfrm>
            <a:off x="6268940" y="5463314"/>
            <a:ext cx="1936399"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rgbClr val="FF5D5D"/>
                </a:solidFill>
              </a:rPr>
              <a:t>40% </a:t>
            </a:r>
            <a:r>
              <a:rPr lang="en-GB" sz="1200" dirty="0">
                <a:solidFill>
                  <a:srgbClr val="404040"/>
                </a:solidFill>
              </a:rPr>
              <a:t>of training providers expect to use bounce back loans to assist with reopening.</a:t>
            </a:r>
          </a:p>
        </p:txBody>
      </p:sp>
      <p:sp>
        <p:nvSpPr>
          <p:cNvPr id="107" name="Rectangle 106">
            <a:extLst>
              <a:ext uri="{FF2B5EF4-FFF2-40B4-BE49-F238E27FC236}">
                <a16:creationId xmlns:a16="http://schemas.microsoft.com/office/drawing/2014/main" id="{3E44392C-BED7-4FFB-BA74-F195FA3998EC}"/>
              </a:ext>
            </a:extLst>
          </p:cNvPr>
          <p:cNvSpPr/>
          <p:nvPr/>
        </p:nvSpPr>
        <p:spPr>
          <a:xfrm>
            <a:off x="193162" y="1196184"/>
            <a:ext cx="6218038" cy="5355310"/>
          </a:xfrm>
          <a:prstGeom prst="rect">
            <a:avLst/>
          </a:prstGeom>
          <a:solidFill>
            <a:schemeClr val="bg1">
              <a:alpha val="96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110" name="Rectangle 5">
            <a:extLst>
              <a:ext uri="{FF2B5EF4-FFF2-40B4-BE49-F238E27FC236}">
                <a16:creationId xmlns:a16="http://schemas.microsoft.com/office/drawing/2014/main" id="{94DDF1D3-958A-4240-BDBD-E3C603430C43}"/>
              </a:ext>
            </a:extLst>
          </p:cNvPr>
          <p:cNvSpPr/>
          <p:nvPr/>
        </p:nvSpPr>
        <p:spPr>
          <a:xfrm>
            <a:off x="256124" y="2811139"/>
            <a:ext cx="6059878" cy="1675820"/>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14" name="Subtitle 1">
            <a:extLst>
              <a:ext uri="{FF2B5EF4-FFF2-40B4-BE49-F238E27FC236}">
                <a16:creationId xmlns:a16="http://schemas.microsoft.com/office/drawing/2014/main" id="{6A912C0C-A067-4F57-AB31-E27C148A9E05}"/>
              </a:ext>
            </a:extLst>
          </p:cNvPr>
          <p:cNvSpPr txBox="1"/>
          <p:nvPr/>
        </p:nvSpPr>
        <p:spPr>
          <a:xfrm>
            <a:off x="802358" y="3041971"/>
            <a:ext cx="5268175" cy="12003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chemeClr val="tx1"/>
                </a:solidFill>
              </a:rPr>
              <a:t>“If I have to close, </a:t>
            </a:r>
            <a:r>
              <a:rPr lang="en-GB" sz="2400" b="1" dirty="0">
                <a:solidFill>
                  <a:srgbClr val="FF5D5D"/>
                </a:solidFill>
              </a:rPr>
              <a:t>I'll be forced to work against guidelines</a:t>
            </a:r>
            <a:r>
              <a:rPr lang="en-GB" sz="2400" b="1" dirty="0">
                <a:solidFill>
                  <a:schemeClr val="tx1"/>
                </a:solidFill>
              </a:rPr>
              <a:t> or get into more and more debt. It's depressing.”</a:t>
            </a:r>
          </a:p>
        </p:txBody>
      </p:sp>
      <p:sp>
        <p:nvSpPr>
          <p:cNvPr id="69" name="object 4">
            <a:extLst>
              <a:ext uri="{FF2B5EF4-FFF2-40B4-BE49-F238E27FC236}">
                <a16:creationId xmlns:a16="http://schemas.microsoft.com/office/drawing/2014/main" id="{516390B4-62A9-4B7A-9523-BF91858C0DB4}"/>
              </a:ext>
            </a:extLst>
          </p:cNvPr>
          <p:cNvSpPr/>
          <p:nvPr/>
        </p:nvSpPr>
        <p:spPr>
          <a:xfrm>
            <a:off x="0" y="4941393"/>
            <a:ext cx="1930252" cy="19166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9131" y="14353"/>
                </a:lnTo>
                <a:lnTo>
                  <a:pt x="8808" y="14161"/>
                </a:lnTo>
                <a:lnTo>
                  <a:pt x="8490" y="13963"/>
                </a:lnTo>
                <a:lnTo>
                  <a:pt x="8178" y="13759"/>
                </a:lnTo>
                <a:lnTo>
                  <a:pt x="7870" y="13549"/>
                </a:lnTo>
                <a:lnTo>
                  <a:pt x="7567" y="13333"/>
                </a:lnTo>
                <a:lnTo>
                  <a:pt x="7269" y="13112"/>
                </a:lnTo>
                <a:lnTo>
                  <a:pt x="6976" y="12885"/>
                </a:lnTo>
                <a:lnTo>
                  <a:pt x="6688" y="12653"/>
                </a:lnTo>
                <a:lnTo>
                  <a:pt x="6406" y="12415"/>
                </a:lnTo>
                <a:lnTo>
                  <a:pt x="6128" y="12173"/>
                </a:lnTo>
                <a:lnTo>
                  <a:pt x="5856" y="11925"/>
                </a:lnTo>
                <a:lnTo>
                  <a:pt x="5590" y="11672"/>
                </a:lnTo>
                <a:lnTo>
                  <a:pt x="5328" y="11414"/>
                </a:lnTo>
                <a:lnTo>
                  <a:pt x="5072" y="11151"/>
                </a:lnTo>
                <a:lnTo>
                  <a:pt x="4822" y="10884"/>
                </a:lnTo>
                <a:lnTo>
                  <a:pt x="4556" y="10589"/>
                </a:lnTo>
                <a:lnTo>
                  <a:pt x="4494" y="10518"/>
                </a:lnTo>
                <a:lnTo>
                  <a:pt x="4472" y="10495"/>
                </a:lnTo>
                <a:lnTo>
                  <a:pt x="4185" y="10161"/>
                </a:lnTo>
                <a:lnTo>
                  <a:pt x="3928" y="9848"/>
                </a:lnTo>
                <a:lnTo>
                  <a:pt x="3682" y="9533"/>
                </a:lnTo>
                <a:lnTo>
                  <a:pt x="3446" y="9215"/>
                </a:lnTo>
                <a:lnTo>
                  <a:pt x="3221" y="8895"/>
                </a:lnTo>
                <a:lnTo>
                  <a:pt x="3005" y="8574"/>
                </a:lnTo>
                <a:lnTo>
                  <a:pt x="2799" y="8251"/>
                </a:lnTo>
                <a:lnTo>
                  <a:pt x="2602" y="7928"/>
                </a:lnTo>
                <a:lnTo>
                  <a:pt x="2414" y="7604"/>
                </a:lnTo>
                <a:lnTo>
                  <a:pt x="2232" y="7282"/>
                </a:lnTo>
                <a:lnTo>
                  <a:pt x="2057" y="6956"/>
                </a:lnTo>
                <a:lnTo>
                  <a:pt x="1889" y="6627"/>
                </a:lnTo>
                <a:lnTo>
                  <a:pt x="1726" y="6294"/>
                </a:lnTo>
                <a:lnTo>
                  <a:pt x="1571" y="5958"/>
                </a:lnTo>
                <a:lnTo>
                  <a:pt x="1422" y="5619"/>
                </a:lnTo>
                <a:lnTo>
                  <a:pt x="1280" y="5277"/>
                </a:lnTo>
                <a:lnTo>
                  <a:pt x="1144" y="4932"/>
                </a:lnTo>
                <a:lnTo>
                  <a:pt x="1015" y="4584"/>
                </a:lnTo>
                <a:lnTo>
                  <a:pt x="893" y="4233"/>
                </a:lnTo>
                <a:lnTo>
                  <a:pt x="778" y="3879"/>
                </a:lnTo>
                <a:lnTo>
                  <a:pt x="670" y="3523"/>
                </a:lnTo>
                <a:lnTo>
                  <a:pt x="569" y="3164"/>
                </a:lnTo>
                <a:lnTo>
                  <a:pt x="475" y="2803"/>
                </a:lnTo>
                <a:lnTo>
                  <a:pt x="388" y="2439"/>
                </a:lnTo>
                <a:lnTo>
                  <a:pt x="309" y="2073"/>
                </a:lnTo>
                <a:lnTo>
                  <a:pt x="236" y="1705"/>
                </a:lnTo>
                <a:lnTo>
                  <a:pt x="171" y="1335"/>
                </a:lnTo>
                <a:lnTo>
                  <a:pt x="113" y="964"/>
                </a:lnTo>
                <a:lnTo>
                  <a:pt x="63" y="590"/>
                </a:lnTo>
                <a:lnTo>
                  <a:pt x="20" y="215"/>
                </a:lnTo>
                <a:lnTo>
                  <a:pt x="0" y="0"/>
                </a:lnTo>
                <a:close/>
              </a:path>
            </a:pathLst>
          </a:custGeom>
          <a:solidFill>
            <a:srgbClr val="1F3D6F"/>
          </a:solidFill>
          <a:ln w="12700">
            <a:miter lim="400000"/>
          </a:ln>
        </p:spPr>
        <p:txBody>
          <a:bodyPr lIns="45719" rIns="45719"/>
          <a:lstStyle/>
          <a:p>
            <a:endParaRPr/>
          </a:p>
        </p:txBody>
      </p:sp>
      <p:pic>
        <p:nvPicPr>
          <p:cNvPr id="86" name="Picture 7" descr="Picture 7">
            <a:extLst>
              <a:ext uri="{FF2B5EF4-FFF2-40B4-BE49-F238E27FC236}">
                <a16:creationId xmlns:a16="http://schemas.microsoft.com/office/drawing/2014/main" id="{7F2C8466-07A4-4060-9EF9-BFBA783655E6}"/>
              </a:ext>
            </a:extLst>
          </p:cNvPr>
          <p:cNvPicPr>
            <a:picLocks noChangeAspect="1"/>
          </p:cNvPicPr>
          <p:nvPr/>
        </p:nvPicPr>
        <p:blipFill>
          <a:blip r:embed="rId10"/>
          <a:stretch>
            <a:fillRect/>
          </a:stretch>
        </p:blipFill>
        <p:spPr>
          <a:xfrm>
            <a:off x="248602" y="6227907"/>
            <a:ext cx="312985" cy="453046"/>
          </a:xfrm>
          <a:prstGeom prst="rect">
            <a:avLst/>
          </a:prstGeom>
          <a:ln w="12700">
            <a:miter lim="400000"/>
          </a:ln>
        </p:spPr>
      </p:pic>
      <p:sp>
        <p:nvSpPr>
          <p:cNvPr id="118" name="Rectangle 5">
            <a:extLst>
              <a:ext uri="{FF2B5EF4-FFF2-40B4-BE49-F238E27FC236}">
                <a16:creationId xmlns:a16="http://schemas.microsoft.com/office/drawing/2014/main" id="{946F85DD-0BAD-4B52-A03D-06A4CB5778BC}"/>
              </a:ext>
            </a:extLst>
          </p:cNvPr>
          <p:cNvSpPr/>
          <p:nvPr/>
        </p:nvSpPr>
        <p:spPr>
          <a:xfrm rot="10800000">
            <a:off x="4390264" y="478720"/>
            <a:ext cx="1836916" cy="641454"/>
          </a:xfrm>
          <a:prstGeom prst="rect">
            <a:avLst/>
          </a:prstGeom>
          <a:solidFill>
            <a:schemeClr val="bg1"/>
          </a:solidFill>
          <a:ln>
            <a:noFill/>
          </a:ln>
          <a:effectLst>
            <a:outerShdw blurRad="330200" dist="203200" sx="90000" sy="90000" algn="ctr" rotWithShape="0">
              <a:prstClr val="black">
                <a:alpha val="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lumMod val="75000"/>
                  <a:lumOff val="25000"/>
                </a:schemeClr>
              </a:solidFill>
            </a:endParaRPr>
          </a:p>
        </p:txBody>
      </p:sp>
      <p:sp>
        <p:nvSpPr>
          <p:cNvPr id="121" name="Subtitle 1">
            <a:extLst>
              <a:ext uri="{FF2B5EF4-FFF2-40B4-BE49-F238E27FC236}">
                <a16:creationId xmlns:a16="http://schemas.microsoft.com/office/drawing/2014/main" id="{DB98959F-F79F-48A9-8964-C2188A68EC9D}"/>
              </a:ext>
            </a:extLst>
          </p:cNvPr>
          <p:cNvSpPr txBox="1"/>
          <p:nvPr/>
        </p:nvSpPr>
        <p:spPr>
          <a:xfrm>
            <a:off x="598715" y="479588"/>
            <a:ext cx="4304212"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b="1" dirty="0">
                <a:solidFill>
                  <a:srgbClr val="12316D"/>
                </a:solidFill>
              </a:rPr>
              <a:t>Training Providers</a:t>
            </a:r>
          </a:p>
        </p:txBody>
      </p:sp>
      <p:sp>
        <p:nvSpPr>
          <p:cNvPr id="84" name="Subtitle 1">
            <a:extLst>
              <a:ext uri="{FF2B5EF4-FFF2-40B4-BE49-F238E27FC236}">
                <a16:creationId xmlns:a16="http://schemas.microsoft.com/office/drawing/2014/main" id="{7CBE0B05-F4ED-354F-89EC-53328ECE1B8C}"/>
              </a:ext>
            </a:extLst>
          </p:cNvPr>
          <p:cNvSpPr txBox="1"/>
          <p:nvPr/>
        </p:nvSpPr>
        <p:spPr>
          <a:xfrm>
            <a:off x="4352794" y="536621"/>
            <a:ext cx="884926"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2800" b="1" dirty="0">
                <a:solidFill>
                  <a:schemeClr val="bg1">
                    <a:lumMod val="85000"/>
                  </a:schemeClr>
                </a:solidFill>
              </a:rPr>
              <a:t>14</a:t>
            </a:r>
          </a:p>
        </p:txBody>
      </p:sp>
      <p:sp>
        <p:nvSpPr>
          <p:cNvPr id="115" name="Subtitle 1">
            <a:extLst>
              <a:ext uri="{FF2B5EF4-FFF2-40B4-BE49-F238E27FC236}">
                <a16:creationId xmlns:a16="http://schemas.microsoft.com/office/drawing/2014/main" id="{62448B94-73C9-864F-9500-17990FC56767}"/>
              </a:ext>
            </a:extLst>
          </p:cNvPr>
          <p:cNvSpPr txBox="1"/>
          <p:nvPr/>
        </p:nvSpPr>
        <p:spPr>
          <a:xfrm>
            <a:off x="5218214" y="659729"/>
            <a:ext cx="294997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chemeClr val="bg1">
                    <a:lumMod val="85000"/>
                  </a:schemeClr>
                </a:solidFill>
              </a:rPr>
              <a:t>responses</a:t>
            </a:r>
          </a:p>
        </p:txBody>
      </p:sp>
      <p:sp>
        <p:nvSpPr>
          <p:cNvPr id="122" name="Subtitle 1">
            <a:extLst>
              <a:ext uri="{FF2B5EF4-FFF2-40B4-BE49-F238E27FC236}">
                <a16:creationId xmlns:a16="http://schemas.microsoft.com/office/drawing/2014/main" id="{CEB03C85-C6FA-0B4A-842B-8588B71AC020}"/>
              </a:ext>
            </a:extLst>
          </p:cNvPr>
          <p:cNvSpPr txBox="1"/>
          <p:nvPr/>
        </p:nvSpPr>
        <p:spPr>
          <a:xfrm>
            <a:off x="6900511" y="4496567"/>
            <a:ext cx="4779610"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600" b="1" dirty="0">
                <a:solidFill>
                  <a:srgbClr val="404040"/>
                </a:solidFill>
              </a:rPr>
              <a:t>“We need to see </a:t>
            </a:r>
            <a:r>
              <a:rPr lang="en-GB" sz="1600" b="1" dirty="0">
                <a:solidFill>
                  <a:srgbClr val="FF5D5D"/>
                </a:solidFill>
              </a:rPr>
              <a:t>demand from employers </a:t>
            </a:r>
            <a:r>
              <a:rPr lang="en-GB" sz="1600" b="1" dirty="0">
                <a:solidFill>
                  <a:srgbClr val="404040"/>
                </a:solidFill>
              </a:rPr>
              <a:t>rather than individuals increase.”</a:t>
            </a:r>
          </a:p>
        </p:txBody>
      </p:sp>
    </p:spTree>
    <p:extLst>
      <p:ext uri="{BB962C8B-B14F-4D97-AF65-F5344CB8AC3E}">
        <p14:creationId xmlns:p14="http://schemas.microsoft.com/office/powerpoint/2010/main" val="26611787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Rectangle 5">
            <a:extLst>
              <a:ext uri="{FF2B5EF4-FFF2-40B4-BE49-F238E27FC236}">
                <a16:creationId xmlns:a16="http://schemas.microsoft.com/office/drawing/2014/main" id="{14961451-3894-447B-964B-6A6786340AA6}"/>
              </a:ext>
            </a:extLst>
          </p:cNvPr>
          <p:cNvSpPr/>
          <p:nvPr/>
        </p:nvSpPr>
        <p:spPr>
          <a:xfrm>
            <a:off x="5846669" y="3223206"/>
            <a:ext cx="6005696" cy="775362"/>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9" name="Slide Number">
            <a:extLst>
              <a:ext uri="{FF2B5EF4-FFF2-40B4-BE49-F238E27FC236}">
                <a16:creationId xmlns:a16="http://schemas.microsoft.com/office/drawing/2014/main" id="{794C35D2-FBEA-4E0F-9B5B-08DA7F52E141}"/>
              </a:ext>
            </a:extLst>
          </p:cNvPr>
          <p:cNvSpPr txBox="1">
            <a:spLocks/>
          </p:cNvSpPr>
          <p:nvPr/>
        </p:nvSpPr>
        <p:spPr>
          <a:xfrm>
            <a:off x="11477182" y="6134662"/>
            <a:ext cx="202939" cy="319768"/>
          </a:xfrm>
          <a:prstGeom prst="rect">
            <a:avLst/>
          </a:prstGeom>
          <a:ln w="12700">
            <a:miter lim="400000"/>
          </a:ln>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25400" algn="r" defTabSz="914400" rtl="0" fontAlgn="auto" latinLnBrk="0" hangingPunct="0">
              <a:lnSpc>
                <a:spcPts val="2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pPr algn="ctr"/>
            <a:fld id="{86CB4B4D-7CA3-9044-876B-883B54F8677D}" type="slidenum">
              <a:rPr lang="en-GB" smtClean="0">
                <a:latin typeface="Arial" panose="020B0604020202020204" pitchFamily="34" charset="0"/>
                <a:cs typeface="Arial" panose="020B0604020202020204" pitchFamily="34" charset="0"/>
              </a:rPr>
              <a:pPr algn="ctr"/>
              <a:t>12</a:t>
            </a:fld>
            <a:endParaRPr lang="en-GB" dirty="0">
              <a:latin typeface="Arial" panose="020B0604020202020204" pitchFamily="34" charset="0"/>
              <a:cs typeface="Arial" panose="020B0604020202020204" pitchFamily="34" charset="0"/>
            </a:endParaRPr>
          </a:p>
        </p:txBody>
      </p:sp>
      <p:cxnSp>
        <p:nvCxnSpPr>
          <p:cNvPr id="39" name="Straight Connector 38">
            <a:extLst>
              <a:ext uri="{FF2B5EF4-FFF2-40B4-BE49-F238E27FC236}">
                <a16:creationId xmlns:a16="http://schemas.microsoft.com/office/drawing/2014/main" id="{0474D428-C1B1-4158-BB12-ED20DF0C11A8}"/>
              </a:ext>
            </a:extLst>
          </p:cNvPr>
          <p:cNvCxnSpPr>
            <a:cxnSpLocks/>
          </p:cNvCxnSpPr>
          <p:nvPr/>
        </p:nvCxnSpPr>
        <p:spPr>
          <a:xfrm flipH="1">
            <a:off x="598715" y="1737418"/>
            <a:ext cx="4800612" cy="0"/>
          </a:xfrm>
          <a:prstGeom prst="line">
            <a:avLst/>
          </a:prstGeom>
          <a:noFill/>
          <a:ln w="38100" cap="flat">
            <a:solidFill>
              <a:srgbClr val="FFD757"/>
            </a:solidFill>
            <a:prstDash val="solid"/>
            <a:miter lim="800000"/>
          </a:ln>
          <a:effectLst/>
          <a:sp3d/>
        </p:spPr>
        <p:style>
          <a:lnRef idx="0">
            <a:scrgbClr r="0" g="0" b="0"/>
          </a:lnRef>
          <a:fillRef idx="0">
            <a:scrgbClr r="0" g="0" b="0"/>
          </a:fillRef>
          <a:effectRef idx="0">
            <a:scrgbClr r="0" g="0" b="0"/>
          </a:effectRef>
          <a:fontRef idx="none"/>
        </p:style>
      </p:cxnSp>
      <p:sp>
        <p:nvSpPr>
          <p:cNvPr id="38" name="object 4">
            <a:extLst>
              <a:ext uri="{FF2B5EF4-FFF2-40B4-BE49-F238E27FC236}">
                <a16:creationId xmlns:a16="http://schemas.microsoft.com/office/drawing/2014/main" id="{D48BC3CF-D998-40E4-B1AA-8ABDE55BB630}"/>
              </a:ext>
            </a:extLst>
          </p:cNvPr>
          <p:cNvSpPr/>
          <p:nvPr/>
        </p:nvSpPr>
        <p:spPr>
          <a:xfrm>
            <a:off x="0" y="4941393"/>
            <a:ext cx="1930252" cy="19166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9131" y="14353"/>
                </a:lnTo>
                <a:lnTo>
                  <a:pt x="8808" y="14161"/>
                </a:lnTo>
                <a:lnTo>
                  <a:pt x="8490" y="13963"/>
                </a:lnTo>
                <a:lnTo>
                  <a:pt x="8178" y="13759"/>
                </a:lnTo>
                <a:lnTo>
                  <a:pt x="7870" y="13549"/>
                </a:lnTo>
                <a:lnTo>
                  <a:pt x="7567" y="13333"/>
                </a:lnTo>
                <a:lnTo>
                  <a:pt x="7269" y="13112"/>
                </a:lnTo>
                <a:lnTo>
                  <a:pt x="6976" y="12885"/>
                </a:lnTo>
                <a:lnTo>
                  <a:pt x="6688" y="12653"/>
                </a:lnTo>
                <a:lnTo>
                  <a:pt x="6406" y="12415"/>
                </a:lnTo>
                <a:lnTo>
                  <a:pt x="6128" y="12173"/>
                </a:lnTo>
                <a:lnTo>
                  <a:pt x="5856" y="11925"/>
                </a:lnTo>
                <a:lnTo>
                  <a:pt x="5590" y="11672"/>
                </a:lnTo>
                <a:lnTo>
                  <a:pt x="5328" y="11414"/>
                </a:lnTo>
                <a:lnTo>
                  <a:pt x="5072" y="11151"/>
                </a:lnTo>
                <a:lnTo>
                  <a:pt x="4822" y="10884"/>
                </a:lnTo>
                <a:lnTo>
                  <a:pt x="4556" y="10589"/>
                </a:lnTo>
                <a:lnTo>
                  <a:pt x="4494" y="10518"/>
                </a:lnTo>
                <a:lnTo>
                  <a:pt x="4472" y="10495"/>
                </a:lnTo>
                <a:lnTo>
                  <a:pt x="4185" y="10161"/>
                </a:lnTo>
                <a:lnTo>
                  <a:pt x="3928" y="9848"/>
                </a:lnTo>
                <a:lnTo>
                  <a:pt x="3682" y="9533"/>
                </a:lnTo>
                <a:lnTo>
                  <a:pt x="3446" y="9215"/>
                </a:lnTo>
                <a:lnTo>
                  <a:pt x="3221" y="8895"/>
                </a:lnTo>
                <a:lnTo>
                  <a:pt x="3005" y="8574"/>
                </a:lnTo>
                <a:lnTo>
                  <a:pt x="2799" y="8251"/>
                </a:lnTo>
                <a:lnTo>
                  <a:pt x="2602" y="7928"/>
                </a:lnTo>
                <a:lnTo>
                  <a:pt x="2414" y="7604"/>
                </a:lnTo>
                <a:lnTo>
                  <a:pt x="2232" y="7282"/>
                </a:lnTo>
                <a:lnTo>
                  <a:pt x="2057" y="6956"/>
                </a:lnTo>
                <a:lnTo>
                  <a:pt x="1889" y="6627"/>
                </a:lnTo>
                <a:lnTo>
                  <a:pt x="1726" y="6294"/>
                </a:lnTo>
                <a:lnTo>
                  <a:pt x="1571" y="5958"/>
                </a:lnTo>
                <a:lnTo>
                  <a:pt x="1422" y="5619"/>
                </a:lnTo>
                <a:lnTo>
                  <a:pt x="1280" y="5277"/>
                </a:lnTo>
                <a:lnTo>
                  <a:pt x="1144" y="4932"/>
                </a:lnTo>
                <a:lnTo>
                  <a:pt x="1015" y="4584"/>
                </a:lnTo>
                <a:lnTo>
                  <a:pt x="893" y="4233"/>
                </a:lnTo>
                <a:lnTo>
                  <a:pt x="778" y="3879"/>
                </a:lnTo>
                <a:lnTo>
                  <a:pt x="670" y="3523"/>
                </a:lnTo>
                <a:lnTo>
                  <a:pt x="569" y="3164"/>
                </a:lnTo>
                <a:lnTo>
                  <a:pt x="475" y="2803"/>
                </a:lnTo>
                <a:lnTo>
                  <a:pt x="388" y="2439"/>
                </a:lnTo>
                <a:lnTo>
                  <a:pt x="309" y="2073"/>
                </a:lnTo>
                <a:lnTo>
                  <a:pt x="236" y="1705"/>
                </a:lnTo>
                <a:lnTo>
                  <a:pt x="171" y="1335"/>
                </a:lnTo>
                <a:lnTo>
                  <a:pt x="113" y="964"/>
                </a:lnTo>
                <a:lnTo>
                  <a:pt x="63" y="590"/>
                </a:lnTo>
                <a:lnTo>
                  <a:pt x="20" y="215"/>
                </a:lnTo>
                <a:lnTo>
                  <a:pt x="0" y="0"/>
                </a:lnTo>
                <a:close/>
              </a:path>
            </a:pathLst>
          </a:custGeom>
          <a:solidFill>
            <a:srgbClr val="1F3D6F"/>
          </a:solidFill>
          <a:ln w="12700">
            <a:miter lim="400000"/>
          </a:ln>
        </p:spPr>
        <p:txBody>
          <a:bodyPr lIns="45719" rIns="45719"/>
          <a:lstStyle/>
          <a:p>
            <a:endParaRPr/>
          </a:p>
        </p:txBody>
      </p:sp>
      <p:pic>
        <p:nvPicPr>
          <p:cNvPr id="40" name="Picture 7" descr="Picture 7">
            <a:extLst>
              <a:ext uri="{FF2B5EF4-FFF2-40B4-BE49-F238E27FC236}">
                <a16:creationId xmlns:a16="http://schemas.microsoft.com/office/drawing/2014/main" id="{ADBF3283-C5F0-4741-A437-0A7FBBA9393A}"/>
              </a:ext>
            </a:extLst>
          </p:cNvPr>
          <p:cNvPicPr>
            <a:picLocks noChangeAspect="1"/>
          </p:cNvPicPr>
          <p:nvPr/>
        </p:nvPicPr>
        <p:blipFill>
          <a:blip r:embed="rId3"/>
          <a:stretch>
            <a:fillRect/>
          </a:stretch>
        </p:blipFill>
        <p:spPr>
          <a:xfrm>
            <a:off x="248602" y="6227907"/>
            <a:ext cx="312985" cy="453046"/>
          </a:xfrm>
          <a:prstGeom prst="rect">
            <a:avLst/>
          </a:prstGeom>
          <a:ln w="12700">
            <a:miter lim="400000"/>
          </a:ln>
        </p:spPr>
      </p:pic>
      <p:cxnSp>
        <p:nvCxnSpPr>
          <p:cNvPr id="56" name="Straight Connector 55">
            <a:extLst>
              <a:ext uri="{FF2B5EF4-FFF2-40B4-BE49-F238E27FC236}">
                <a16:creationId xmlns:a16="http://schemas.microsoft.com/office/drawing/2014/main" id="{1511E962-EAF2-4144-8673-62668B39A694}"/>
              </a:ext>
            </a:extLst>
          </p:cNvPr>
          <p:cNvCxnSpPr>
            <a:cxnSpLocks/>
          </p:cNvCxnSpPr>
          <p:nvPr/>
        </p:nvCxnSpPr>
        <p:spPr>
          <a:xfrm flipH="1">
            <a:off x="6200195" y="4228130"/>
            <a:ext cx="5515430" cy="0"/>
          </a:xfrm>
          <a:prstGeom prst="line">
            <a:avLst/>
          </a:prstGeom>
          <a:noFill/>
          <a:ln w="38100" cap="flat">
            <a:solidFill>
              <a:srgbClr val="12316D"/>
            </a:solidFill>
            <a:prstDash val="solid"/>
            <a:miter lim="800000"/>
          </a:ln>
          <a:effectLst/>
          <a:sp3d/>
        </p:spPr>
        <p:style>
          <a:lnRef idx="0">
            <a:scrgbClr r="0" g="0" b="0"/>
          </a:lnRef>
          <a:fillRef idx="0">
            <a:scrgbClr r="0" g="0" b="0"/>
          </a:fillRef>
          <a:effectRef idx="0">
            <a:scrgbClr r="0" g="0" b="0"/>
          </a:effectRef>
          <a:fontRef idx="none"/>
        </p:style>
      </p:cxnSp>
      <p:cxnSp>
        <p:nvCxnSpPr>
          <p:cNvPr id="65" name="Straight Connector 64">
            <a:extLst>
              <a:ext uri="{FF2B5EF4-FFF2-40B4-BE49-F238E27FC236}">
                <a16:creationId xmlns:a16="http://schemas.microsoft.com/office/drawing/2014/main" id="{5B22F17E-68A0-4856-81EA-271C2710B15B}"/>
              </a:ext>
            </a:extLst>
          </p:cNvPr>
          <p:cNvCxnSpPr>
            <a:cxnSpLocks/>
          </p:cNvCxnSpPr>
          <p:nvPr/>
        </p:nvCxnSpPr>
        <p:spPr>
          <a:xfrm flipH="1">
            <a:off x="6200196" y="966157"/>
            <a:ext cx="5275945"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sp>
        <p:nvSpPr>
          <p:cNvPr id="66" name="Subtitle 1">
            <a:extLst>
              <a:ext uri="{FF2B5EF4-FFF2-40B4-BE49-F238E27FC236}">
                <a16:creationId xmlns:a16="http://schemas.microsoft.com/office/drawing/2014/main" id="{FAA3EA0B-8BB6-4FAE-A099-CAC4C8079FF6}"/>
              </a:ext>
            </a:extLst>
          </p:cNvPr>
          <p:cNvSpPr txBox="1"/>
          <p:nvPr/>
        </p:nvSpPr>
        <p:spPr>
          <a:xfrm>
            <a:off x="6200195" y="1091087"/>
            <a:ext cx="5275945"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5DD5FF"/>
                </a:solidFill>
              </a:rPr>
              <a:t>Wellbeing</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Feedback regarding the perceived interest for wellbeing improvements to training:</a:t>
            </a:r>
          </a:p>
        </p:txBody>
      </p:sp>
      <p:sp>
        <p:nvSpPr>
          <p:cNvPr id="67" name="Rectangle: Rounded Corners 66">
            <a:extLst>
              <a:ext uri="{FF2B5EF4-FFF2-40B4-BE49-F238E27FC236}">
                <a16:creationId xmlns:a16="http://schemas.microsoft.com/office/drawing/2014/main" id="{E53806FC-A17B-4284-BA8B-162528582567}"/>
              </a:ext>
            </a:extLst>
          </p:cNvPr>
          <p:cNvSpPr/>
          <p:nvPr/>
        </p:nvSpPr>
        <p:spPr>
          <a:xfrm>
            <a:off x="6228187" y="2093627"/>
            <a:ext cx="4802544" cy="323825"/>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8" name="Rectangle: Rounded Corners 67">
            <a:extLst>
              <a:ext uri="{FF2B5EF4-FFF2-40B4-BE49-F238E27FC236}">
                <a16:creationId xmlns:a16="http://schemas.microsoft.com/office/drawing/2014/main" id="{D5478E17-AE43-48FE-A6E4-8DEA3CF306D4}"/>
              </a:ext>
            </a:extLst>
          </p:cNvPr>
          <p:cNvSpPr/>
          <p:nvPr/>
        </p:nvSpPr>
        <p:spPr>
          <a:xfrm>
            <a:off x="6228185" y="2093627"/>
            <a:ext cx="3401590" cy="323825"/>
          </a:xfrm>
          <a:prstGeom prst="roundRect">
            <a:avLst>
              <a:gd name="adj" fmla="val 50000"/>
            </a:avLst>
          </a:prstGeom>
          <a:solidFill>
            <a:srgbClr val="5DD5F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9" name="Subtitle 1">
            <a:extLst>
              <a:ext uri="{FF2B5EF4-FFF2-40B4-BE49-F238E27FC236}">
                <a16:creationId xmlns:a16="http://schemas.microsoft.com/office/drawing/2014/main" id="{E6DEC550-D463-4B23-8D8C-8C52284C5589}"/>
              </a:ext>
            </a:extLst>
          </p:cNvPr>
          <p:cNvSpPr txBox="1"/>
          <p:nvPr/>
        </p:nvSpPr>
        <p:spPr>
          <a:xfrm>
            <a:off x="11030731" y="2102581"/>
            <a:ext cx="445409"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5DD5FF"/>
                </a:solidFill>
              </a:rPr>
              <a:t>70%</a:t>
            </a:r>
          </a:p>
        </p:txBody>
      </p:sp>
      <p:sp>
        <p:nvSpPr>
          <p:cNvPr id="70" name="Subtitle 1">
            <a:extLst>
              <a:ext uri="{FF2B5EF4-FFF2-40B4-BE49-F238E27FC236}">
                <a16:creationId xmlns:a16="http://schemas.microsoft.com/office/drawing/2014/main" id="{92DA05B9-798B-4C4B-B30B-7444CA70F529}"/>
              </a:ext>
            </a:extLst>
          </p:cNvPr>
          <p:cNvSpPr txBox="1"/>
          <p:nvPr/>
        </p:nvSpPr>
        <p:spPr>
          <a:xfrm>
            <a:off x="6228185" y="2122238"/>
            <a:ext cx="3401589" cy="2539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050" b="1" dirty="0">
                <a:solidFill>
                  <a:schemeClr val="bg1"/>
                </a:solidFill>
              </a:rPr>
              <a:t>Already using mental wellbeing support for employees</a:t>
            </a:r>
          </a:p>
        </p:txBody>
      </p:sp>
      <p:sp>
        <p:nvSpPr>
          <p:cNvPr id="78" name="Subtitle 1">
            <a:extLst>
              <a:ext uri="{FF2B5EF4-FFF2-40B4-BE49-F238E27FC236}">
                <a16:creationId xmlns:a16="http://schemas.microsoft.com/office/drawing/2014/main" id="{8108E9AA-D0B2-49F6-A53D-3E5759DD55D0}"/>
              </a:ext>
            </a:extLst>
          </p:cNvPr>
          <p:cNvSpPr txBox="1"/>
          <p:nvPr/>
        </p:nvSpPr>
        <p:spPr>
          <a:xfrm>
            <a:off x="598715" y="1837365"/>
            <a:ext cx="4800612"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FFD757"/>
                </a:solidFill>
              </a:rPr>
              <a:t>Perspective</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Highest indexing responses for the topics stated:</a:t>
            </a:r>
          </a:p>
        </p:txBody>
      </p:sp>
      <p:sp>
        <p:nvSpPr>
          <p:cNvPr id="79" name="Rectangle: Rounded Corners 78">
            <a:extLst>
              <a:ext uri="{FF2B5EF4-FFF2-40B4-BE49-F238E27FC236}">
                <a16:creationId xmlns:a16="http://schemas.microsoft.com/office/drawing/2014/main" id="{1F3518AA-6480-4960-899B-CCB942E6162B}"/>
              </a:ext>
            </a:extLst>
          </p:cNvPr>
          <p:cNvSpPr/>
          <p:nvPr/>
        </p:nvSpPr>
        <p:spPr>
          <a:xfrm>
            <a:off x="598716" y="2647502"/>
            <a:ext cx="4802544" cy="908861"/>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80" name="Rectangle: Rounded Corners 79">
            <a:extLst>
              <a:ext uri="{FF2B5EF4-FFF2-40B4-BE49-F238E27FC236}">
                <a16:creationId xmlns:a16="http://schemas.microsoft.com/office/drawing/2014/main" id="{7ECCCD7F-897C-4D56-B8F7-EAFF3FCF95E1}"/>
              </a:ext>
            </a:extLst>
          </p:cNvPr>
          <p:cNvSpPr/>
          <p:nvPr/>
        </p:nvSpPr>
        <p:spPr>
          <a:xfrm>
            <a:off x="598716" y="2647502"/>
            <a:ext cx="3791546" cy="908861"/>
          </a:xfrm>
          <a:prstGeom prst="roundRect">
            <a:avLst>
              <a:gd name="adj" fmla="val 50000"/>
            </a:avLst>
          </a:prstGeom>
          <a:solidFill>
            <a:srgbClr val="FFD757"/>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81" name="Subtitle 1">
            <a:extLst>
              <a:ext uri="{FF2B5EF4-FFF2-40B4-BE49-F238E27FC236}">
                <a16:creationId xmlns:a16="http://schemas.microsoft.com/office/drawing/2014/main" id="{B536BE15-70E4-4440-91D2-6E41C65BA1E6}"/>
              </a:ext>
            </a:extLst>
          </p:cNvPr>
          <p:cNvSpPr txBox="1"/>
          <p:nvPr/>
        </p:nvSpPr>
        <p:spPr>
          <a:xfrm>
            <a:off x="5401260" y="2948974"/>
            <a:ext cx="445409"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D757"/>
                </a:solidFill>
              </a:rPr>
              <a:t>77%</a:t>
            </a:r>
          </a:p>
        </p:txBody>
      </p:sp>
      <p:sp>
        <p:nvSpPr>
          <p:cNvPr id="83" name="Rectangle: Rounded Corners 82">
            <a:extLst>
              <a:ext uri="{FF2B5EF4-FFF2-40B4-BE49-F238E27FC236}">
                <a16:creationId xmlns:a16="http://schemas.microsoft.com/office/drawing/2014/main" id="{88CF082E-0B2D-4ADC-ACC7-17F9833A93D7}"/>
              </a:ext>
            </a:extLst>
          </p:cNvPr>
          <p:cNvSpPr/>
          <p:nvPr/>
        </p:nvSpPr>
        <p:spPr>
          <a:xfrm>
            <a:off x="598716" y="3869538"/>
            <a:ext cx="4802544" cy="908861"/>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84" name="Rectangle: Rounded Corners 83">
            <a:extLst>
              <a:ext uri="{FF2B5EF4-FFF2-40B4-BE49-F238E27FC236}">
                <a16:creationId xmlns:a16="http://schemas.microsoft.com/office/drawing/2014/main" id="{64C1C60B-8EC9-425E-AE8D-7C101032D1B9}"/>
              </a:ext>
            </a:extLst>
          </p:cNvPr>
          <p:cNvSpPr/>
          <p:nvPr/>
        </p:nvSpPr>
        <p:spPr>
          <a:xfrm>
            <a:off x="598716" y="3869538"/>
            <a:ext cx="3303313" cy="908861"/>
          </a:xfrm>
          <a:prstGeom prst="roundRect">
            <a:avLst>
              <a:gd name="adj" fmla="val 50000"/>
            </a:avLst>
          </a:prstGeom>
          <a:solidFill>
            <a:schemeClr val="bg1">
              <a:lumMod val="7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86" name="Subtitle 1">
            <a:extLst>
              <a:ext uri="{FF2B5EF4-FFF2-40B4-BE49-F238E27FC236}">
                <a16:creationId xmlns:a16="http://schemas.microsoft.com/office/drawing/2014/main" id="{F8BCE3F7-CC52-4126-A260-F7AEEC286375}"/>
              </a:ext>
            </a:extLst>
          </p:cNvPr>
          <p:cNvSpPr txBox="1"/>
          <p:nvPr/>
        </p:nvSpPr>
        <p:spPr>
          <a:xfrm>
            <a:off x="5401260" y="4161260"/>
            <a:ext cx="445409"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dirty="0">
                <a:solidFill>
                  <a:srgbClr val="404040"/>
                </a:solidFill>
              </a:rPr>
              <a:t>68%</a:t>
            </a:r>
          </a:p>
        </p:txBody>
      </p:sp>
      <p:sp>
        <p:nvSpPr>
          <p:cNvPr id="89" name="Subtitle 1">
            <a:extLst>
              <a:ext uri="{FF2B5EF4-FFF2-40B4-BE49-F238E27FC236}">
                <a16:creationId xmlns:a16="http://schemas.microsoft.com/office/drawing/2014/main" id="{A8B99823-46A8-478E-98D4-C2E021F306A5}"/>
              </a:ext>
            </a:extLst>
          </p:cNvPr>
          <p:cNvSpPr txBox="1"/>
          <p:nvPr/>
        </p:nvSpPr>
        <p:spPr>
          <a:xfrm>
            <a:off x="598714" y="2815347"/>
            <a:ext cx="3754080"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chemeClr val="bg1"/>
                </a:solidFill>
              </a:rPr>
              <a:t>Training providers feeling anxious /</a:t>
            </a:r>
          </a:p>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chemeClr val="bg1"/>
                </a:solidFill>
              </a:rPr>
              <a:t>nervous to reopen business</a:t>
            </a:r>
          </a:p>
        </p:txBody>
      </p:sp>
      <p:sp>
        <p:nvSpPr>
          <p:cNvPr id="112" name="Rectangle 111">
            <a:extLst>
              <a:ext uri="{FF2B5EF4-FFF2-40B4-BE49-F238E27FC236}">
                <a16:creationId xmlns:a16="http://schemas.microsoft.com/office/drawing/2014/main" id="{C2F565BC-61E2-4CB5-8165-BD6495F1C086}"/>
              </a:ext>
            </a:extLst>
          </p:cNvPr>
          <p:cNvSpPr/>
          <p:nvPr/>
        </p:nvSpPr>
        <p:spPr>
          <a:xfrm>
            <a:off x="6081618" y="798189"/>
            <a:ext cx="6005696" cy="5355310"/>
          </a:xfrm>
          <a:prstGeom prst="rect">
            <a:avLst/>
          </a:prstGeom>
          <a:solidFill>
            <a:schemeClr val="bg1">
              <a:alpha val="94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113" name="Rectangle 5">
            <a:extLst>
              <a:ext uri="{FF2B5EF4-FFF2-40B4-BE49-F238E27FC236}">
                <a16:creationId xmlns:a16="http://schemas.microsoft.com/office/drawing/2014/main" id="{0CF538A8-C6AC-4889-8682-BBAB3FCC4E2B}"/>
              </a:ext>
            </a:extLst>
          </p:cNvPr>
          <p:cNvSpPr/>
          <p:nvPr/>
        </p:nvSpPr>
        <p:spPr>
          <a:xfrm>
            <a:off x="6088904" y="1539733"/>
            <a:ext cx="5762949" cy="1851442"/>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14" name="Subtitle 1">
            <a:extLst>
              <a:ext uri="{FF2B5EF4-FFF2-40B4-BE49-F238E27FC236}">
                <a16:creationId xmlns:a16="http://schemas.microsoft.com/office/drawing/2014/main" id="{FDC2303F-FF8A-4580-88C0-6B2B96580EFC}"/>
              </a:ext>
            </a:extLst>
          </p:cNvPr>
          <p:cNvSpPr txBox="1"/>
          <p:nvPr/>
        </p:nvSpPr>
        <p:spPr>
          <a:xfrm>
            <a:off x="6892976" y="1869618"/>
            <a:ext cx="4457506" cy="12003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404040"/>
                </a:solidFill>
              </a:rPr>
              <a:t>“Many of my learners are extremely </a:t>
            </a:r>
            <a:r>
              <a:rPr lang="en-GB" sz="2400" b="1" dirty="0">
                <a:solidFill>
                  <a:srgbClr val="FFD757"/>
                </a:solidFill>
              </a:rPr>
              <a:t>anxious about being in a group</a:t>
            </a:r>
            <a:r>
              <a:rPr lang="en-GB" sz="2400" b="1" dirty="0">
                <a:solidFill>
                  <a:srgbClr val="404040"/>
                </a:solidFill>
              </a:rPr>
              <a:t> environment.”</a:t>
            </a:r>
          </a:p>
        </p:txBody>
      </p:sp>
      <p:sp>
        <p:nvSpPr>
          <p:cNvPr id="61" name="Double Bracket 60">
            <a:extLst>
              <a:ext uri="{FF2B5EF4-FFF2-40B4-BE49-F238E27FC236}">
                <a16:creationId xmlns:a16="http://schemas.microsoft.com/office/drawing/2014/main" id="{7E7717B1-1D6D-4E5E-87C8-DA79AB503DB8}"/>
              </a:ext>
            </a:extLst>
          </p:cNvPr>
          <p:cNvSpPr/>
          <p:nvPr/>
        </p:nvSpPr>
        <p:spPr>
          <a:xfrm>
            <a:off x="6555864" y="4827458"/>
            <a:ext cx="5003132" cy="897486"/>
          </a:xfrm>
          <a:prstGeom prst="bracketPair">
            <a:avLst>
              <a:gd name="adj" fmla="val 10431"/>
            </a:avLst>
          </a:prstGeom>
          <a:solidFill>
            <a:srgbClr val="F2F2F2"/>
          </a:solidFill>
          <a:ln w="38100" cap="flat">
            <a:solidFill>
              <a:srgbClr val="12316D"/>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180000" rIns="180000" bIns="180000" numCol="1" spcCol="38100" rtlCol="0" anchor="ctr">
            <a:spAutoFit/>
          </a:bodyPr>
          <a:lstStyle/>
          <a:p>
            <a:r>
              <a:rPr lang="en-GB" sz="1050" b="1" i="1" dirty="0">
                <a:solidFill>
                  <a:srgbClr val="404040"/>
                </a:solidFill>
                <a:latin typeface="Arial" panose="020B0604020202020204" pitchFamily="34" charset="0"/>
                <a:cs typeface="Arial" panose="020B0604020202020204" pitchFamily="34" charset="0"/>
              </a:rPr>
              <a:t>The Sport and Physical Activity sector has conducted itself immensely throughout the pandemic and it’s vital that we continue to do so and demonstrate this to shift the public perception.</a:t>
            </a:r>
          </a:p>
        </p:txBody>
      </p:sp>
      <p:sp>
        <p:nvSpPr>
          <p:cNvPr id="44" name="Rectangle 5">
            <a:extLst>
              <a:ext uri="{FF2B5EF4-FFF2-40B4-BE49-F238E27FC236}">
                <a16:creationId xmlns:a16="http://schemas.microsoft.com/office/drawing/2014/main" id="{C475B764-A636-2546-8C62-C5EF5BB26509}"/>
              </a:ext>
            </a:extLst>
          </p:cNvPr>
          <p:cNvSpPr/>
          <p:nvPr/>
        </p:nvSpPr>
        <p:spPr>
          <a:xfrm rot="10800000">
            <a:off x="4390264" y="478720"/>
            <a:ext cx="1836916" cy="641454"/>
          </a:xfrm>
          <a:prstGeom prst="rect">
            <a:avLst/>
          </a:prstGeom>
          <a:solidFill>
            <a:schemeClr val="bg1"/>
          </a:solidFill>
          <a:ln>
            <a:noFill/>
          </a:ln>
          <a:effectLst>
            <a:outerShdw blurRad="330200" dist="203200" sx="90000" sy="90000" algn="ctr" rotWithShape="0">
              <a:prstClr val="black">
                <a:alpha val="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lumMod val="75000"/>
                  <a:lumOff val="25000"/>
                </a:schemeClr>
              </a:solidFill>
            </a:endParaRPr>
          </a:p>
        </p:txBody>
      </p:sp>
      <p:sp>
        <p:nvSpPr>
          <p:cNvPr id="45" name="Subtitle 1">
            <a:extLst>
              <a:ext uri="{FF2B5EF4-FFF2-40B4-BE49-F238E27FC236}">
                <a16:creationId xmlns:a16="http://schemas.microsoft.com/office/drawing/2014/main" id="{A91A0CC6-4AFB-D846-8936-FB7BCA185A5D}"/>
              </a:ext>
            </a:extLst>
          </p:cNvPr>
          <p:cNvSpPr txBox="1"/>
          <p:nvPr/>
        </p:nvSpPr>
        <p:spPr>
          <a:xfrm>
            <a:off x="598715" y="479588"/>
            <a:ext cx="4304212"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b="1" dirty="0">
                <a:solidFill>
                  <a:srgbClr val="12316D"/>
                </a:solidFill>
              </a:rPr>
              <a:t>Training Providers</a:t>
            </a:r>
          </a:p>
        </p:txBody>
      </p:sp>
      <p:sp>
        <p:nvSpPr>
          <p:cNvPr id="46" name="Subtitle 1">
            <a:extLst>
              <a:ext uri="{FF2B5EF4-FFF2-40B4-BE49-F238E27FC236}">
                <a16:creationId xmlns:a16="http://schemas.microsoft.com/office/drawing/2014/main" id="{D970D0A4-E256-EF4C-828B-D75E8F775548}"/>
              </a:ext>
            </a:extLst>
          </p:cNvPr>
          <p:cNvSpPr txBox="1"/>
          <p:nvPr/>
        </p:nvSpPr>
        <p:spPr>
          <a:xfrm>
            <a:off x="4352794" y="536621"/>
            <a:ext cx="884926"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2800" b="1" dirty="0">
                <a:solidFill>
                  <a:schemeClr val="bg1">
                    <a:lumMod val="85000"/>
                  </a:schemeClr>
                </a:solidFill>
              </a:rPr>
              <a:t>14</a:t>
            </a:r>
          </a:p>
        </p:txBody>
      </p:sp>
      <p:sp>
        <p:nvSpPr>
          <p:cNvPr id="47" name="Subtitle 1">
            <a:extLst>
              <a:ext uri="{FF2B5EF4-FFF2-40B4-BE49-F238E27FC236}">
                <a16:creationId xmlns:a16="http://schemas.microsoft.com/office/drawing/2014/main" id="{2689EB05-0251-9649-9200-A9EB9D3DA4D9}"/>
              </a:ext>
            </a:extLst>
          </p:cNvPr>
          <p:cNvSpPr txBox="1"/>
          <p:nvPr/>
        </p:nvSpPr>
        <p:spPr>
          <a:xfrm>
            <a:off x="5218214" y="659729"/>
            <a:ext cx="294997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chemeClr val="bg1">
                    <a:lumMod val="85000"/>
                  </a:schemeClr>
                </a:solidFill>
              </a:rPr>
              <a:t>responses</a:t>
            </a:r>
          </a:p>
        </p:txBody>
      </p:sp>
      <p:sp>
        <p:nvSpPr>
          <p:cNvPr id="82" name="Subtitle 1">
            <a:extLst>
              <a:ext uri="{FF2B5EF4-FFF2-40B4-BE49-F238E27FC236}">
                <a16:creationId xmlns:a16="http://schemas.microsoft.com/office/drawing/2014/main" id="{6B842EF6-4F3F-4F12-9B29-F04AD1CFF8D9}"/>
              </a:ext>
            </a:extLst>
          </p:cNvPr>
          <p:cNvSpPr txBox="1"/>
          <p:nvPr/>
        </p:nvSpPr>
        <p:spPr>
          <a:xfrm>
            <a:off x="598713" y="4062358"/>
            <a:ext cx="3303313"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chemeClr val="bg1"/>
                </a:solidFill>
              </a:rPr>
              <a:t>COVID has had a negative</a:t>
            </a:r>
          </a:p>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chemeClr val="bg1"/>
                </a:solidFill>
              </a:rPr>
              <a:t>Impact on the profession</a:t>
            </a:r>
          </a:p>
        </p:txBody>
      </p:sp>
      <p:sp>
        <p:nvSpPr>
          <p:cNvPr id="48" name="Rectangle 5">
            <a:extLst>
              <a:ext uri="{FF2B5EF4-FFF2-40B4-BE49-F238E27FC236}">
                <a16:creationId xmlns:a16="http://schemas.microsoft.com/office/drawing/2014/main" id="{E3F0AE7E-E9AF-7B41-BE8D-DE054B80200F}"/>
              </a:ext>
            </a:extLst>
          </p:cNvPr>
          <p:cNvSpPr/>
          <p:nvPr/>
        </p:nvSpPr>
        <p:spPr>
          <a:xfrm>
            <a:off x="6088904" y="3634228"/>
            <a:ext cx="5762949" cy="978540"/>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9" name="Subtitle 1">
            <a:extLst>
              <a:ext uri="{FF2B5EF4-FFF2-40B4-BE49-F238E27FC236}">
                <a16:creationId xmlns:a16="http://schemas.microsoft.com/office/drawing/2014/main" id="{B2E13D7A-F074-974A-B3EF-83FE37ECFBB4}"/>
              </a:ext>
            </a:extLst>
          </p:cNvPr>
          <p:cNvSpPr txBox="1"/>
          <p:nvPr/>
        </p:nvSpPr>
        <p:spPr>
          <a:xfrm>
            <a:off x="6475383" y="3862304"/>
            <a:ext cx="5399246"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404040"/>
                </a:solidFill>
              </a:rPr>
              <a:t>“The media portrays gyms as dirty.”</a:t>
            </a:r>
          </a:p>
        </p:txBody>
      </p:sp>
    </p:spTree>
    <p:extLst>
      <p:ext uri="{BB962C8B-B14F-4D97-AF65-F5344CB8AC3E}">
        <p14:creationId xmlns:p14="http://schemas.microsoft.com/office/powerpoint/2010/main" val="18807459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2EFBD3B-A1E8-4CC6-96F7-EF5DAE808CD6}"/>
              </a:ext>
            </a:extLst>
          </p:cNvPr>
          <p:cNvSpPr/>
          <p:nvPr/>
        </p:nvSpPr>
        <p:spPr>
          <a:xfrm>
            <a:off x="0" y="0"/>
            <a:ext cx="12192000" cy="6858000"/>
          </a:xfrm>
          <a:prstGeom prst="rect">
            <a:avLst/>
          </a:prstGeom>
          <a:solidFill>
            <a:srgbClr val="1F3D6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2" name="Rectangle 1">
            <a:extLst>
              <a:ext uri="{FF2B5EF4-FFF2-40B4-BE49-F238E27FC236}">
                <a16:creationId xmlns:a16="http://schemas.microsoft.com/office/drawing/2014/main" id="{D8BB3FA1-5436-4233-88D3-E883918E81F0}"/>
              </a:ext>
            </a:extLst>
          </p:cNvPr>
          <p:cNvSpPr/>
          <p:nvPr/>
        </p:nvSpPr>
        <p:spPr>
          <a:xfrm>
            <a:off x="0" y="3013505"/>
            <a:ext cx="12192000" cy="830995"/>
          </a:xfrm>
          <a:prstGeom prst="rect">
            <a:avLst/>
          </a:prstGeom>
          <a:no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GB" sz="4800" b="1" i="0" u="none" strike="noStrike" cap="none" spc="0" normalizeH="0" baseline="0" dirty="0">
                <a:ln>
                  <a:noFill/>
                </a:ln>
                <a:solidFill>
                  <a:schemeClr val="bg1"/>
                </a:solidFill>
                <a:effectLst/>
                <a:uFillTx/>
                <a:latin typeface="Arial" panose="020B0604020202020204" pitchFamily="34" charset="0"/>
                <a:cs typeface="Arial" panose="020B0604020202020204" pitchFamily="34" charset="0"/>
                <a:sym typeface="Calibri"/>
              </a:rPr>
              <a:t>EMPLOYER</a:t>
            </a:r>
          </a:p>
        </p:txBody>
      </p:sp>
    </p:spTree>
    <p:extLst>
      <p:ext uri="{BB962C8B-B14F-4D97-AF65-F5344CB8AC3E}">
        <p14:creationId xmlns:p14="http://schemas.microsoft.com/office/powerpoint/2010/main" val="9624905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ubtitle 1">
            <a:extLst>
              <a:ext uri="{FF2B5EF4-FFF2-40B4-BE49-F238E27FC236}">
                <a16:creationId xmlns:a16="http://schemas.microsoft.com/office/drawing/2014/main" id="{F7232B68-768D-44EA-B3D0-85AE3C1F3686}"/>
              </a:ext>
            </a:extLst>
          </p:cNvPr>
          <p:cNvSpPr txBox="1"/>
          <p:nvPr/>
        </p:nvSpPr>
        <p:spPr>
          <a:xfrm>
            <a:off x="4633990" y="1400615"/>
            <a:ext cx="1842715" cy="11079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6600" b="1" dirty="0">
                <a:solidFill>
                  <a:srgbClr val="5DD5FF"/>
                </a:solidFill>
              </a:rPr>
              <a:t>67</a:t>
            </a:r>
            <a:r>
              <a:rPr lang="en-GB" sz="4000" b="1" dirty="0">
                <a:solidFill>
                  <a:srgbClr val="5DD5FF"/>
                </a:solidFill>
              </a:rPr>
              <a:t>%</a:t>
            </a:r>
            <a:endParaRPr lang="en-GB" sz="8800" b="1" dirty="0">
              <a:solidFill>
                <a:srgbClr val="5DD5FF"/>
              </a:solidFill>
            </a:endParaRPr>
          </a:p>
        </p:txBody>
      </p:sp>
      <p:sp>
        <p:nvSpPr>
          <p:cNvPr id="81" name="Rectangle 5">
            <a:extLst>
              <a:ext uri="{FF2B5EF4-FFF2-40B4-BE49-F238E27FC236}">
                <a16:creationId xmlns:a16="http://schemas.microsoft.com/office/drawing/2014/main" id="{F5A6DFC7-D39F-41FB-BA33-B9923F2BC210}"/>
              </a:ext>
            </a:extLst>
          </p:cNvPr>
          <p:cNvSpPr/>
          <p:nvPr/>
        </p:nvSpPr>
        <p:spPr>
          <a:xfrm>
            <a:off x="155467" y="4424626"/>
            <a:ext cx="4282927" cy="1584814"/>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87" name="Subtitle 1">
            <a:extLst>
              <a:ext uri="{FF2B5EF4-FFF2-40B4-BE49-F238E27FC236}">
                <a16:creationId xmlns:a16="http://schemas.microsoft.com/office/drawing/2014/main" id="{D2330DF7-9AEF-4A57-8745-746B0F7E9539}"/>
              </a:ext>
            </a:extLst>
          </p:cNvPr>
          <p:cNvSpPr txBox="1"/>
          <p:nvPr/>
        </p:nvSpPr>
        <p:spPr>
          <a:xfrm>
            <a:off x="1008214" y="4548563"/>
            <a:ext cx="3153477"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         state that they have used all</a:t>
            </a:r>
          </a:p>
        </p:txBody>
      </p:sp>
      <p:sp>
        <p:nvSpPr>
          <p:cNvPr id="88" name="Subtitle 1">
            <a:extLst>
              <a:ext uri="{FF2B5EF4-FFF2-40B4-BE49-F238E27FC236}">
                <a16:creationId xmlns:a16="http://schemas.microsoft.com/office/drawing/2014/main" id="{CD8BDAC7-4B4C-41B0-81BD-470D2F649096}"/>
              </a:ext>
            </a:extLst>
          </p:cNvPr>
          <p:cNvSpPr txBox="1"/>
          <p:nvPr/>
        </p:nvSpPr>
        <p:spPr>
          <a:xfrm>
            <a:off x="626366" y="4494789"/>
            <a:ext cx="845551"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3200" b="1" dirty="0">
                <a:solidFill>
                  <a:srgbClr val="5DD5FF"/>
                </a:solidFill>
              </a:rPr>
              <a:t>65</a:t>
            </a:r>
            <a:r>
              <a:rPr lang="en-GB" sz="2000" b="1" dirty="0">
                <a:solidFill>
                  <a:srgbClr val="5DD5FF"/>
                </a:solidFill>
              </a:rPr>
              <a:t>%</a:t>
            </a:r>
            <a:endParaRPr lang="en-GB" sz="1600" b="1" dirty="0">
              <a:solidFill>
                <a:srgbClr val="5DD5FF"/>
              </a:solidFill>
            </a:endParaRPr>
          </a:p>
        </p:txBody>
      </p:sp>
      <p:sp>
        <p:nvSpPr>
          <p:cNvPr id="69" name="object 4">
            <a:extLst>
              <a:ext uri="{FF2B5EF4-FFF2-40B4-BE49-F238E27FC236}">
                <a16:creationId xmlns:a16="http://schemas.microsoft.com/office/drawing/2014/main" id="{516390B4-62A9-4B7A-9523-BF91858C0DB4}"/>
              </a:ext>
            </a:extLst>
          </p:cNvPr>
          <p:cNvSpPr/>
          <p:nvPr/>
        </p:nvSpPr>
        <p:spPr>
          <a:xfrm>
            <a:off x="0" y="4941393"/>
            <a:ext cx="1930252" cy="19166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9131" y="14353"/>
                </a:lnTo>
                <a:lnTo>
                  <a:pt x="8808" y="14161"/>
                </a:lnTo>
                <a:lnTo>
                  <a:pt x="8490" y="13963"/>
                </a:lnTo>
                <a:lnTo>
                  <a:pt x="8178" y="13759"/>
                </a:lnTo>
                <a:lnTo>
                  <a:pt x="7870" y="13549"/>
                </a:lnTo>
                <a:lnTo>
                  <a:pt x="7567" y="13333"/>
                </a:lnTo>
                <a:lnTo>
                  <a:pt x="7269" y="13112"/>
                </a:lnTo>
                <a:lnTo>
                  <a:pt x="6976" y="12885"/>
                </a:lnTo>
                <a:lnTo>
                  <a:pt x="6688" y="12653"/>
                </a:lnTo>
                <a:lnTo>
                  <a:pt x="6406" y="12415"/>
                </a:lnTo>
                <a:lnTo>
                  <a:pt x="6128" y="12173"/>
                </a:lnTo>
                <a:lnTo>
                  <a:pt x="5856" y="11925"/>
                </a:lnTo>
                <a:lnTo>
                  <a:pt x="5590" y="11672"/>
                </a:lnTo>
                <a:lnTo>
                  <a:pt x="5328" y="11414"/>
                </a:lnTo>
                <a:lnTo>
                  <a:pt x="5072" y="11151"/>
                </a:lnTo>
                <a:lnTo>
                  <a:pt x="4822" y="10884"/>
                </a:lnTo>
                <a:lnTo>
                  <a:pt x="4556" y="10589"/>
                </a:lnTo>
                <a:lnTo>
                  <a:pt x="4494" y="10518"/>
                </a:lnTo>
                <a:lnTo>
                  <a:pt x="4472" y="10495"/>
                </a:lnTo>
                <a:lnTo>
                  <a:pt x="4185" y="10161"/>
                </a:lnTo>
                <a:lnTo>
                  <a:pt x="3928" y="9848"/>
                </a:lnTo>
                <a:lnTo>
                  <a:pt x="3682" y="9533"/>
                </a:lnTo>
                <a:lnTo>
                  <a:pt x="3446" y="9215"/>
                </a:lnTo>
                <a:lnTo>
                  <a:pt x="3221" y="8895"/>
                </a:lnTo>
                <a:lnTo>
                  <a:pt x="3005" y="8574"/>
                </a:lnTo>
                <a:lnTo>
                  <a:pt x="2799" y="8251"/>
                </a:lnTo>
                <a:lnTo>
                  <a:pt x="2602" y="7928"/>
                </a:lnTo>
                <a:lnTo>
                  <a:pt x="2414" y="7604"/>
                </a:lnTo>
                <a:lnTo>
                  <a:pt x="2232" y="7282"/>
                </a:lnTo>
                <a:lnTo>
                  <a:pt x="2057" y="6956"/>
                </a:lnTo>
                <a:lnTo>
                  <a:pt x="1889" y="6627"/>
                </a:lnTo>
                <a:lnTo>
                  <a:pt x="1726" y="6294"/>
                </a:lnTo>
                <a:lnTo>
                  <a:pt x="1571" y="5958"/>
                </a:lnTo>
                <a:lnTo>
                  <a:pt x="1422" y="5619"/>
                </a:lnTo>
                <a:lnTo>
                  <a:pt x="1280" y="5277"/>
                </a:lnTo>
                <a:lnTo>
                  <a:pt x="1144" y="4932"/>
                </a:lnTo>
                <a:lnTo>
                  <a:pt x="1015" y="4584"/>
                </a:lnTo>
                <a:lnTo>
                  <a:pt x="893" y="4233"/>
                </a:lnTo>
                <a:lnTo>
                  <a:pt x="778" y="3879"/>
                </a:lnTo>
                <a:lnTo>
                  <a:pt x="670" y="3523"/>
                </a:lnTo>
                <a:lnTo>
                  <a:pt x="569" y="3164"/>
                </a:lnTo>
                <a:lnTo>
                  <a:pt x="475" y="2803"/>
                </a:lnTo>
                <a:lnTo>
                  <a:pt x="388" y="2439"/>
                </a:lnTo>
                <a:lnTo>
                  <a:pt x="309" y="2073"/>
                </a:lnTo>
                <a:lnTo>
                  <a:pt x="236" y="1705"/>
                </a:lnTo>
                <a:lnTo>
                  <a:pt x="171" y="1335"/>
                </a:lnTo>
                <a:lnTo>
                  <a:pt x="113" y="964"/>
                </a:lnTo>
                <a:lnTo>
                  <a:pt x="63" y="590"/>
                </a:lnTo>
                <a:lnTo>
                  <a:pt x="20" y="215"/>
                </a:lnTo>
                <a:lnTo>
                  <a:pt x="0" y="0"/>
                </a:lnTo>
                <a:close/>
              </a:path>
            </a:pathLst>
          </a:custGeom>
          <a:solidFill>
            <a:srgbClr val="1F3D6F"/>
          </a:solidFill>
          <a:ln w="12700">
            <a:miter lim="400000"/>
          </a:ln>
        </p:spPr>
        <p:txBody>
          <a:bodyPr lIns="45719" rIns="45719"/>
          <a:lstStyle/>
          <a:p>
            <a:endParaRPr/>
          </a:p>
        </p:txBody>
      </p:sp>
      <p:sp>
        <p:nvSpPr>
          <p:cNvPr id="76" name="Rectangle 5">
            <a:extLst>
              <a:ext uri="{FF2B5EF4-FFF2-40B4-BE49-F238E27FC236}">
                <a16:creationId xmlns:a16="http://schemas.microsoft.com/office/drawing/2014/main" id="{25C8022E-0E49-41E5-9EA9-9E2D46D6DDCC}"/>
              </a:ext>
            </a:extLst>
          </p:cNvPr>
          <p:cNvSpPr/>
          <p:nvPr/>
        </p:nvSpPr>
        <p:spPr>
          <a:xfrm>
            <a:off x="6404119" y="3468329"/>
            <a:ext cx="5531758" cy="1457321"/>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9" name="Slide Number">
            <a:extLst>
              <a:ext uri="{FF2B5EF4-FFF2-40B4-BE49-F238E27FC236}">
                <a16:creationId xmlns:a16="http://schemas.microsoft.com/office/drawing/2014/main" id="{794C35D2-FBEA-4E0F-9B5B-08DA7F52E141}"/>
              </a:ext>
            </a:extLst>
          </p:cNvPr>
          <p:cNvSpPr txBox="1">
            <a:spLocks/>
          </p:cNvSpPr>
          <p:nvPr/>
        </p:nvSpPr>
        <p:spPr>
          <a:xfrm>
            <a:off x="11477182" y="6134662"/>
            <a:ext cx="202939" cy="319768"/>
          </a:xfrm>
          <a:prstGeom prst="rect">
            <a:avLst/>
          </a:prstGeom>
          <a:ln w="12700">
            <a:miter lim="400000"/>
          </a:ln>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25400" algn="r" defTabSz="914400" rtl="0" fontAlgn="auto" latinLnBrk="0" hangingPunct="0">
              <a:lnSpc>
                <a:spcPts val="2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pPr algn="ctr"/>
            <a:fld id="{86CB4B4D-7CA3-9044-876B-883B54F8677D}" type="slidenum">
              <a:rPr lang="en-GB" smtClean="0">
                <a:latin typeface="Arial" panose="020B0604020202020204" pitchFamily="34" charset="0"/>
                <a:cs typeface="Arial" panose="020B0604020202020204" pitchFamily="34" charset="0"/>
              </a:rPr>
              <a:pPr algn="ctr"/>
              <a:t>14</a:t>
            </a:fld>
            <a:endParaRPr lang="en-GB" dirty="0">
              <a:latin typeface="Arial" panose="020B0604020202020204" pitchFamily="34" charset="0"/>
              <a:cs typeface="Arial" panose="020B0604020202020204" pitchFamily="34" charset="0"/>
            </a:endParaRPr>
          </a:p>
        </p:txBody>
      </p:sp>
      <p:sp>
        <p:nvSpPr>
          <p:cNvPr id="33" name="Subtitle 1">
            <a:extLst>
              <a:ext uri="{FF2B5EF4-FFF2-40B4-BE49-F238E27FC236}">
                <a16:creationId xmlns:a16="http://schemas.microsoft.com/office/drawing/2014/main" id="{BDAC39CE-813B-467C-9ED5-C1229DE62C09}"/>
              </a:ext>
            </a:extLst>
          </p:cNvPr>
          <p:cNvSpPr txBox="1"/>
          <p:nvPr/>
        </p:nvSpPr>
        <p:spPr>
          <a:xfrm>
            <a:off x="6763346" y="1533587"/>
            <a:ext cx="4800612"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FF5D5D"/>
                </a:solidFill>
              </a:rPr>
              <a:t>Support</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Financial support for businesses has been crucial but access has been difficult.</a:t>
            </a:r>
          </a:p>
        </p:txBody>
      </p:sp>
      <p:cxnSp>
        <p:nvCxnSpPr>
          <p:cNvPr id="37" name="Straight Connector 36">
            <a:extLst>
              <a:ext uri="{FF2B5EF4-FFF2-40B4-BE49-F238E27FC236}">
                <a16:creationId xmlns:a16="http://schemas.microsoft.com/office/drawing/2014/main" id="{CA8496E7-0028-4C12-ADBC-C47BE5B1D42D}"/>
              </a:ext>
            </a:extLst>
          </p:cNvPr>
          <p:cNvCxnSpPr>
            <a:cxnSpLocks/>
          </p:cNvCxnSpPr>
          <p:nvPr/>
        </p:nvCxnSpPr>
        <p:spPr>
          <a:xfrm flipH="1">
            <a:off x="598714" y="1405361"/>
            <a:ext cx="3633109"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cxnSp>
        <p:nvCxnSpPr>
          <p:cNvPr id="39" name="Straight Connector 38">
            <a:extLst>
              <a:ext uri="{FF2B5EF4-FFF2-40B4-BE49-F238E27FC236}">
                <a16:creationId xmlns:a16="http://schemas.microsoft.com/office/drawing/2014/main" id="{0474D428-C1B1-4158-BB12-ED20DF0C11A8}"/>
              </a:ext>
            </a:extLst>
          </p:cNvPr>
          <p:cNvCxnSpPr>
            <a:cxnSpLocks/>
          </p:cNvCxnSpPr>
          <p:nvPr/>
        </p:nvCxnSpPr>
        <p:spPr>
          <a:xfrm flipH="1">
            <a:off x="6763346" y="1414886"/>
            <a:ext cx="4800612" cy="0"/>
          </a:xfrm>
          <a:prstGeom prst="line">
            <a:avLst/>
          </a:prstGeom>
          <a:noFill/>
          <a:ln w="38100" cap="flat">
            <a:solidFill>
              <a:srgbClr val="FF5D5D"/>
            </a:solidFill>
            <a:prstDash val="solid"/>
            <a:miter lim="800000"/>
          </a:ln>
          <a:effectLst/>
          <a:sp3d/>
        </p:spPr>
        <p:style>
          <a:lnRef idx="0">
            <a:scrgbClr r="0" g="0" b="0"/>
          </a:lnRef>
          <a:fillRef idx="0">
            <a:scrgbClr r="0" g="0" b="0"/>
          </a:fillRef>
          <a:effectRef idx="0">
            <a:scrgbClr r="0" g="0" b="0"/>
          </a:effectRef>
          <a:fontRef idx="none"/>
        </p:style>
      </p:cxnSp>
      <p:sp>
        <p:nvSpPr>
          <p:cNvPr id="56" name="Subtitle 1">
            <a:extLst>
              <a:ext uri="{FF2B5EF4-FFF2-40B4-BE49-F238E27FC236}">
                <a16:creationId xmlns:a16="http://schemas.microsoft.com/office/drawing/2014/main" id="{ECBD5F80-350C-47CD-B56F-2A47F8A4B6CD}"/>
              </a:ext>
            </a:extLst>
          </p:cNvPr>
          <p:cNvSpPr txBox="1"/>
          <p:nvPr/>
        </p:nvSpPr>
        <p:spPr>
          <a:xfrm>
            <a:off x="493715" y="1530292"/>
            <a:ext cx="3957163"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5DD5FF"/>
                </a:solidFill>
              </a:rPr>
              <a:t>Staffing &amp; Finance</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rgbClr val="404040"/>
                </a:solidFill>
              </a:rPr>
              <a:t>84%</a:t>
            </a:r>
            <a:r>
              <a:rPr lang="en-GB" sz="1200" dirty="0">
                <a:solidFill>
                  <a:srgbClr val="404040"/>
                </a:solidFill>
              </a:rPr>
              <a:t> of employers state that the current guidance measures regarding reopening have limited the revenue they can generate.</a:t>
            </a:r>
          </a:p>
        </p:txBody>
      </p:sp>
      <p:graphicFrame>
        <p:nvGraphicFramePr>
          <p:cNvPr id="11" name="Chart 10">
            <a:extLst>
              <a:ext uri="{FF2B5EF4-FFF2-40B4-BE49-F238E27FC236}">
                <a16:creationId xmlns:a16="http://schemas.microsoft.com/office/drawing/2014/main" id="{F5681742-304E-4E9B-BFE4-8499FE138B86}"/>
              </a:ext>
            </a:extLst>
          </p:cNvPr>
          <p:cNvGraphicFramePr/>
          <p:nvPr>
            <p:extLst>
              <p:ext uri="{D42A27DB-BD31-4B8C-83A1-F6EECF244321}">
                <p14:modId xmlns:p14="http://schemas.microsoft.com/office/powerpoint/2010/main" val="446178111"/>
              </p:ext>
            </p:extLst>
          </p:nvPr>
        </p:nvGraphicFramePr>
        <p:xfrm>
          <a:off x="-129854" y="2388971"/>
          <a:ext cx="2799434" cy="1954838"/>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Rounded Corners 11">
            <a:extLst>
              <a:ext uri="{FF2B5EF4-FFF2-40B4-BE49-F238E27FC236}">
                <a16:creationId xmlns:a16="http://schemas.microsoft.com/office/drawing/2014/main" id="{A4B29CF0-34FB-4F75-AB1F-B9243ECE0E15}"/>
              </a:ext>
            </a:extLst>
          </p:cNvPr>
          <p:cNvSpPr/>
          <p:nvPr/>
        </p:nvSpPr>
        <p:spPr>
          <a:xfrm>
            <a:off x="6763346" y="2369778"/>
            <a:ext cx="3808445" cy="323825"/>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0" name="Rectangle: Rounded Corners 59">
            <a:extLst>
              <a:ext uri="{FF2B5EF4-FFF2-40B4-BE49-F238E27FC236}">
                <a16:creationId xmlns:a16="http://schemas.microsoft.com/office/drawing/2014/main" id="{7BB95137-5DBF-4A40-A8E4-D32CB24979F5}"/>
              </a:ext>
            </a:extLst>
          </p:cNvPr>
          <p:cNvSpPr/>
          <p:nvPr/>
        </p:nvSpPr>
        <p:spPr>
          <a:xfrm>
            <a:off x="6763346" y="2369778"/>
            <a:ext cx="2781248" cy="323825"/>
          </a:xfrm>
          <a:prstGeom prst="roundRect">
            <a:avLst>
              <a:gd name="adj" fmla="val 50000"/>
            </a:avLst>
          </a:prstGeom>
          <a:solidFill>
            <a:srgbClr val="FF5D5D"/>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1" name="Rectangle: Rounded Corners 60">
            <a:extLst>
              <a:ext uri="{FF2B5EF4-FFF2-40B4-BE49-F238E27FC236}">
                <a16:creationId xmlns:a16="http://schemas.microsoft.com/office/drawing/2014/main" id="{B32B3588-A865-4AD3-8822-41B9A79B803F}"/>
              </a:ext>
            </a:extLst>
          </p:cNvPr>
          <p:cNvSpPr/>
          <p:nvPr/>
        </p:nvSpPr>
        <p:spPr>
          <a:xfrm>
            <a:off x="6763346" y="2820090"/>
            <a:ext cx="3808445" cy="323825"/>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2" name="Rectangle: Rounded Corners 61">
            <a:extLst>
              <a:ext uri="{FF2B5EF4-FFF2-40B4-BE49-F238E27FC236}">
                <a16:creationId xmlns:a16="http://schemas.microsoft.com/office/drawing/2014/main" id="{F823B7F8-2018-4CBB-AE25-4DAFCBE6DC80}"/>
              </a:ext>
            </a:extLst>
          </p:cNvPr>
          <p:cNvSpPr/>
          <p:nvPr/>
        </p:nvSpPr>
        <p:spPr>
          <a:xfrm>
            <a:off x="6763347" y="2819222"/>
            <a:ext cx="2406779" cy="323825"/>
          </a:xfrm>
          <a:prstGeom prst="roundRect">
            <a:avLst>
              <a:gd name="adj" fmla="val 50000"/>
            </a:avLst>
          </a:prstGeom>
          <a:solidFill>
            <a:srgbClr val="FF5D5D"/>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3" name="Subtitle 1">
            <a:extLst>
              <a:ext uri="{FF2B5EF4-FFF2-40B4-BE49-F238E27FC236}">
                <a16:creationId xmlns:a16="http://schemas.microsoft.com/office/drawing/2014/main" id="{7C23FDEB-BEC7-48A2-BB45-6FDC932E84D9}"/>
              </a:ext>
            </a:extLst>
          </p:cNvPr>
          <p:cNvSpPr txBox="1"/>
          <p:nvPr/>
        </p:nvSpPr>
        <p:spPr>
          <a:xfrm>
            <a:off x="10571791" y="2378732"/>
            <a:ext cx="992167"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5D5D"/>
                </a:solidFill>
              </a:rPr>
              <a:t>70%</a:t>
            </a:r>
          </a:p>
        </p:txBody>
      </p:sp>
      <p:sp>
        <p:nvSpPr>
          <p:cNvPr id="64" name="Subtitle 1">
            <a:extLst>
              <a:ext uri="{FF2B5EF4-FFF2-40B4-BE49-F238E27FC236}">
                <a16:creationId xmlns:a16="http://schemas.microsoft.com/office/drawing/2014/main" id="{A2ABC414-3900-46EF-BAB7-96B05C6E843F}"/>
              </a:ext>
            </a:extLst>
          </p:cNvPr>
          <p:cNvSpPr txBox="1"/>
          <p:nvPr/>
        </p:nvSpPr>
        <p:spPr>
          <a:xfrm>
            <a:off x="10571791" y="2835270"/>
            <a:ext cx="992167"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5D5D"/>
                </a:solidFill>
              </a:rPr>
              <a:t>58%</a:t>
            </a:r>
          </a:p>
        </p:txBody>
      </p:sp>
      <p:sp>
        <p:nvSpPr>
          <p:cNvPr id="65" name="Subtitle 1">
            <a:extLst>
              <a:ext uri="{FF2B5EF4-FFF2-40B4-BE49-F238E27FC236}">
                <a16:creationId xmlns:a16="http://schemas.microsoft.com/office/drawing/2014/main" id="{FBDCDF75-78EB-4D15-A8E1-2129E4DDE137}"/>
              </a:ext>
            </a:extLst>
          </p:cNvPr>
          <p:cNvSpPr txBox="1"/>
          <p:nvPr/>
        </p:nvSpPr>
        <p:spPr>
          <a:xfrm>
            <a:off x="8007548" y="3885085"/>
            <a:ext cx="3635524" cy="3385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600" b="1" dirty="0">
                <a:solidFill>
                  <a:srgbClr val="404040"/>
                </a:solidFill>
              </a:rPr>
              <a:t>need support </a:t>
            </a:r>
            <a:r>
              <a:rPr lang="en-GB" sz="1600" b="1" dirty="0">
                <a:solidFill>
                  <a:srgbClr val="FF5D5D"/>
                </a:solidFill>
              </a:rPr>
              <a:t>rebuilding their business</a:t>
            </a:r>
            <a:r>
              <a:rPr lang="en-GB" sz="1600" b="1" dirty="0">
                <a:solidFill>
                  <a:srgbClr val="404040"/>
                </a:solidFill>
              </a:rPr>
              <a:t>,</a:t>
            </a:r>
          </a:p>
        </p:txBody>
      </p:sp>
      <p:sp>
        <p:nvSpPr>
          <p:cNvPr id="66" name="Subtitle 1">
            <a:extLst>
              <a:ext uri="{FF2B5EF4-FFF2-40B4-BE49-F238E27FC236}">
                <a16:creationId xmlns:a16="http://schemas.microsoft.com/office/drawing/2014/main" id="{7E25F578-A30E-46C5-BFC0-118CBCE937EE}"/>
              </a:ext>
            </a:extLst>
          </p:cNvPr>
          <p:cNvSpPr txBox="1"/>
          <p:nvPr/>
        </p:nvSpPr>
        <p:spPr>
          <a:xfrm>
            <a:off x="6639520" y="3445319"/>
            <a:ext cx="3454690" cy="10156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6000" b="1" dirty="0">
                <a:solidFill>
                  <a:srgbClr val="FF5D5D"/>
                </a:solidFill>
              </a:rPr>
              <a:t>42</a:t>
            </a:r>
            <a:r>
              <a:rPr lang="en-GB" sz="4000" b="1" dirty="0">
                <a:solidFill>
                  <a:srgbClr val="FF5D5D"/>
                </a:solidFill>
              </a:rPr>
              <a:t>%</a:t>
            </a:r>
            <a:endParaRPr lang="en-GB" sz="8800" b="1" dirty="0">
              <a:solidFill>
                <a:srgbClr val="FF5D5D"/>
              </a:solidFill>
            </a:endParaRPr>
          </a:p>
        </p:txBody>
      </p:sp>
      <p:sp>
        <p:nvSpPr>
          <p:cNvPr id="74" name="Subtitle 1">
            <a:extLst>
              <a:ext uri="{FF2B5EF4-FFF2-40B4-BE49-F238E27FC236}">
                <a16:creationId xmlns:a16="http://schemas.microsoft.com/office/drawing/2014/main" id="{BD700945-948D-4104-8A86-3A43734003F2}"/>
              </a:ext>
            </a:extLst>
          </p:cNvPr>
          <p:cNvSpPr txBox="1"/>
          <p:nvPr/>
        </p:nvSpPr>
        <p:spPr>
          <a:xfrm>
            <a:off x="6639518" y="4265529"/>
            <a:ext cx="5172533" cy="7853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nSpc>
                <a:spcPct val="150000"/>
              </a:lnSpc>
              <a:buSzPct val="100000"/>
              <a:tabLst>
                <a:tab pos="190500" algn="l"/>
              </a:tabLst>
              <a:defRPr sz="3600" spc="-69">
                <a:solidFill>
                  <a:schemeClr val="accent1">
                    <a:satOff val="-3547"/>
                    <a:lumOff val="-10352"/>
                  </a:schemeClr>
                </a:solidFill>
                <a:latin typeface="Arial"/>
                <a:ea typeface="Arial"/>
                <a:cs typeface="Arial"/>
                <a:sym typeface="Arial"/>
              </a:defRPr>
            </a:pPr>
            <a:r>
              <a:rPr lang="en-GB" sz="1600" b="1" dirty="0">
                <a:solidFill>
                  <a:srgbClr val="404040"/>
                </a:solidFill>
              </a:rPr>
              <a:t>with a further               stating that </a:t>
            </a:r>
            <a:r>
              <a:rPr lang="en-GB" sz="1600" b="1" dirty="0">
                <a:solidFill>
                  <a:srgbClr val="FF5D5D"/>
                </a:solidFill>
              </a:rPr>
              <a:t>sector updates </a:t>
            </a:r>
            <a:r>
              <a:rPr lang="en-GB" sz="1600" b="1" dirty="0">
                <a:solidFill>
                  <a:srgbClr val="404040"/>
                </a:solidFill>
              </a:rPr>
              <a:t>would also be beneficial.</a:t>
            </a:r>
          </a:p>
        </p:txBody>
      </p:sp>
      <p:sp>
        <p:nvSpPr>
          <p:cNvPr id="75" name="Subtitle 1">
            <a:extLst>
              <a:ext uri="{FF2B5EF4-FFF2-40B4-BE49-F238E27FC236}">
                <a16:creationId xmlns:a16="http://schemas.microsoft.com/office/drawing/2014/main" id="{A543B5DA-50C6-4714-8388-669819933A16}"/>
              </a:ext>
            </a:extLst>
          </p:cNvPr>
          <p:cNvSpPr txBox="1"/>
          <p:nvPr/>
        </p:nvSpPr>
        <p:spPr>
          <a:xfrm>
            <a:off x="7831468" y="4215653"/>
            <a:ext cx="845551"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3200" b="1" dirty="0">
                <a:solidFill>
                  <a:srgbClr val="FF5D5D"/>
                </a:solidFill>
              </a:rPr>
              <a:t>30</a:t>
            </a:r>
            <a:r>
              <a:rPr lang="en-GB" sz="2000" b="1" dirty="0">
                <a:solidFill>
                  <a:srgbClr val="FF5D5D"/>
                </a:solidFill>
              </a:rPr>
              <a:t>%</a:t>
            </a:r>
            <a:endParaRPr lang="en-GB" sz="1600" b="1" dirty="0">
              <a:solidFill>
                <a:srgbClr val="404040"/>
              </a:solidFill>
            </a:endParaRPr>
          </a:p>
        </p:txBody>
      </p:sp>
      <p:sp>
        <p:nvSpPr>
          <p:cNvPr id="79" name="Subtitle 1">
            <a:extLst>
              <a:ext uri="{FF2B5EF4-FFF2-40B4-BE49-F238E27FC236}">
                <a16:creationId xmlns:a16="http://schemas.microsoft.com/office/drawing/2014/main" id="{FEA9CF03-8D5C-435C-BA95-C0551FF7E9E2}"/>
              </a:ext>
            </a:extLst>
          </p:cNvPr>
          <p:cNvSpPr txBox="1"/>
          <p:nvPr/>
        </p:nvSpPr>
        <p:spPr>
          <a:xfrm>
            <a:off x="4640249" y="3702373"/>
            <a:ext cx="1686328"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agree that COVID-19 will continue to impose a </a:t>
            </a:r>
            <a:r>
              <a:rPr lang="en-GB" sz="1200" b="1" dirty="0">
                <a:solidFill>
                  <a:srgbClr val="404040"/>
                </a:solidFill>
              </a:rPr>
              <a:t>negative financial effect </a:t>
            </a:r>
            <a:r>
              <a:rPr lang="en-GB" sz="1200" dirty="0">
                <a:solidFill>
                  <a:srgbClr val="404040"/>
                </a:solidFill>
              </a:rPr>
              <a:t>on their business.</a:t>
            </a:r>
          </a:p>
        </p:txBody>
      </p:sp>
      <p:sp>
        <p:nvSpPr>
          <p:cNvPr id="80" name="Subtitle 1">
            <a:extLst>
              <a:ext uri="{FF2B5EF4-FFF2-40B4-BE49-F238E27FC236}">
                <a16:creationId xmlns:a16="http://schemas.microsoft.com/office/drawing/2014/main" id="{C66DDBB6-B8F1-45B0-A6FB-0905695B112F}"/>
              </a:ext>
            </a:extLst>
          </p:cNvPr>
          <p:cNvSpPr txBox="1"/>
          <p:nvPr/>
        </p:nvSpPr>
        <p:spPr>
          <a:xfrm>
            <a:off x="4608734" y="3052305"/>
            <a:ext cx="1886115"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4800" b="1" dirty="0">
                <a:solidFill>
                  <a:srgbClr val="404040"/>
                </a:solidFill>
              </a:rPr>
              <a:t>100%</a:t>
            </a:r>
          </a:p>
        </p:txBody>
      </p:sp>
      <p:sp>
        <p:nvSpPr>
          <p:cNvPr id="82" name="Subtitle 1">
            <a:extLst>
              <a:ext uri="{FF2B5EF4-FFF2-40B4-BE49-F238E27FC236}">
                <a16:creationId xmlns:a16="http://schemas.microsoft.com/office/drawing/2014/main" id="{688CD40A-3E0A-432A-B0B2-82337473E23E}"/>
              </a:ext>
            </a:extLst>
          </p:cNvPr>
          <p:cNvSpPr txBox="1"/>
          <p:nvPr/>
        </p:nvSpPr>
        <p:spPr>
          <a:xfrm>
            <a:off x="4640249" y="2358400"/>
            <a:ext cx="1854600"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have staff currently </a:t>
            </a:r>
            <a:r>
              <a:rPr lang="en-GB" sz="1400" b="1" dirty="0">
                <a:solidFill>
                  <a:srgbClr val="5DD5FF"/>
                </a:solidFill>
              </a:rPr>
              <a:t>furloughed.</a:t>
            </a:r>
          </a:p>
        </p:txBody>
      </p:sp>
      <p:pic>
        <p:nvPicPr>
          <p:cNvPr id="86" name="Picture 7" descr="Picture 7">
            <a:extLst>
              <a:ext uri="{FF2B5EF4-FFF2-40B4-BE49-F238E27FC236}">
                <a16:creationId xmlns:a16="http://schemas.microsoft.com/office/drawing/2014/main" id="{7F2C8466-07A4-4060-9EF9-BFBA783655E6}"/>
              </a:ext>
            </a:extLst>
          </p:cNvPr>
          <p:cNvPicPr>
            <a:picLocks noChangeAspect="1"/>
          </p:cNvPicPr>
          <p:nvPr/>
        </p:nvPicPr>
        <p:blipFill>
          <a:blip r:embed="rId4"/>
          <a:stretch>
            <a:fillRect/>
          </a:stretch>
        </p:blipFill>
        <p:spPr>
          <a:xfrm>
            <a:off x="248602" y="6227907"/>
            <a:ext cx="312985" cy="453046"/>
          </a:xfrm>
          <a:prstGeom prst="rect">
            <a:avLst/>
          </a:prstGeom>
          <a:ln w="12700">
            <a:miter lim="400000"/>
          </a:ln>
        </p:spPr>
      </p:pic>
      <p:sp>
        <p:nvSpPr>
          <p:cNvPr id="91" name="Subtitle 1">
            <a:extLst>
              <a:ext uri="{FF2B5EF4-FFF2-40B4-BE49-F238E27FC236}">
                <a16:creationId xmlns:a16="http://schemas.microsoft.com/office/drawing/2014/main" id="{1433CBD6-D2AF-4412-878D-BB0F655E5B55}"/>
              </a:ext>
            </a:extLst>
          </p:cNvPr>
          <p:cNvSpPr txBox="1"/>
          <p:nvPr/>
        </p:nvSpPr>
        <p:spPr>
          <a:xfrm>
            <a:off x="6763344" y="2389677"/>
            <a:ext cx="2781248" cy="2539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050" b="1" dirty="0">
                <a:solidFill>
                  <a:schemeClr val="bg1"/>
                </a:solidFill>
              </a:rPr>
              <a:t>Using Furlough for staff</a:t>
            </a:r>
          </a:p>
        </p:txBody>
      </p:sp>
      <p:sp>
        <p:nvSpPr>
          <p:cNvPr id="92" name="Subtitle 1">
            <a:extLst>
              <a:ext uri="{FF2B5EF4-FFF2-40B4-BE49-F238E27FC236}">
                <a16:creationId xmlns:a16="http://schemas.microsoft.com/office/drawing/2014/main" id="{9F95766E-E8A3-401B-B6C9-75AF85993244}"/>
              </a:ext>
            </a:extLst>
          </p:cNvPr>
          <p:cNvSpPr txBox="1"/>
          <p:nvPr/>
        </p:nvSpPr>
        <p:spPr>
          <a:xfrm>
            <a:off x="6763344" y="2758326"/>
            <a:ext cx="2406779" cy="43088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100" b="1" dirty="0">
                <a:solidFill>
                  <a:schemeClr val="bg1"/>
                </a:solidFill>
              </a:rPr>
              <a:t>Have not been able to access the</a:t>
            </a:r>
          </a:p>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100" b="1" dirty="0">
                <a:solidFill>
                  <a:schemeClr val="bg1"/>
                </a:solidFill>
              </a:rPr>
              <a:t>(non-financial) support they require</a:t>
            </a:r>
          </a:p>
        </p:txBody>
      </p:sp>
      <p:grpSp>
        <p:nvGrpSpPr>
          <p:cNvPr id="6" name="Group 5">
            <a:extLst>
              <a:ext uri="{FF2B5EF4-FFF2-40B4-BE49-F238E27FC236}">
                <a16:creationId xmlns:a16="http://schemas.microsoft.com/office/drawing/2014/main" id="{E91A77BE-40D3-4131-AE4F-A7ADD62A5A2A}"/>
              </a:ext>
            </a:extLst>
          </p:cNvPr>
          <p:cNvGrpSpPr/>
          <p:nvPr/>
        </p:nvGrpSpPr>
        <p:grpSpPr>
          <a:xfrm>
            <a:off x="8373526" y="5227940"/>
            <a:ext cx="3185522" cy="781500"/>
            <a:chOff x="3720103" y="5642628"/>
            <a:chExt cx="3511329" cy="861430"/>
          </a:xfrm>
        </p:grpSpPr>
        <p:pic>
          <p:nvPicPr>
            <p:cNvPr id="5" name="Graphic 4">
              <a:extLst>
                <a:ext uri="{FF2B5EF4-FFF2-40B4-BE49-F238E27FC236}">
                  <a16:creationId xmlns:a16="http://schemas.microsoft.com/office/drawing/2014/main" id="{C248A87D-AAE9-4E18-B27D-C4F832CE0E8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720103" y="5642628"/>
              <a:ext cx="315015" cy="861430"/>
            </a:xfrm>
            <a:prstGeom prst="rect">
              <a:avLst/>
            </a:prstGeom>
          </p:spPr>
        </p:pic>
        <p:pic>
          <p:nvPicPr>
            <p:cNvPr id="93" name="Graphic 92">
              <a:extLst>
                <a:ext uri="{FF2B5EF4-FFF2-40B4-BE49-F238E27FC236}">
                  <a16:creationId xmlns:a16="http://schemas.microsoft.com/office/drawing/2014/main" id="{48113AAC-3935-4BEC-9A79-E237063B34D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075249" y="5642628"/>
              <a:ext cx="315015" cy="861430"/>
            </a:xfrm>
            <a:prstGeom prst="rect">
              <a:avLst/>
            </a:prstGeom>
          </p:spPr>
        </p:pic>
        <p:pic>
          <p:nvPicPr>
            <p:cNvPr id="94" name="Graphic 93">
              <a:extLst>
                <a:ext uri="{FF2B5EF4-FFF2-40B4-BE49-F238E27FC236}">
                  <a16:creationId xmlns:a16="http://schemas.microsoft.com/office/drawing/2014/main" id="{0F030E4F-C3E0-40F6-B928-99E23C90B70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30395" y="5642628"/>
              <a:ext cx="315015" cy="861430"/>
            </a:xfrm>
            <a:prstGeom prst="rect">
              <a:avLst/>
            </a:prstGeom>
          </p:spPr>
        </p:pic>
        <p:pic>
          <p:nvPicPr>
            <p:cNvPr id="95" name="Graphic 94">
              <a:extLst>
                <a:ext uri="{FF2B5EF4-FFF2-40B4-BE49-F238E27FC236}">
                  <a16:creationId xmlns:a16="http://schemas.microsoft.com/office/drawing/2014/main" id="{3D888707-586B-4392-AA6C-773AF33CB6E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785541" y="5642628"/>
              <a:ext cx="315015" cy="861430"/>
            </a:xfrm>
            <a:prstGeom prst="rect">
              <a:avLst/>
            </a:prstGeom>
          </p:spPr>
        </p:pic>
        <p:pic>
          <p:nvPicPr>
            <p:cNvPr id="96" name="Graphic 95">
              <a:extLst>
                <a:ext uri="{FF2B5EF4-FFF2-40B4-BE49-F238E27FC236}">
                  <a16:creationId xmlns:a16="http://schemas.microsoft.com/office/drawing/2014/main" id="{7E3E4E7A-A799-4C1C-B5A7-F177DE75214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40687" y="5642628"/>
              <a:ext cx="315015" cy="861430"/>
            </a:xfrm>
            <a:prstGeom prst="rect">
              <a:avLst/>
            </a:prstGeom>
          </p:spPr>
        </p:pic>
        <p:pic>
          <p:nvPicPr>
            <p:cNvPr id="97" name="Graphic 96">
              <a:extLst>
                <a:ext uri="{FF2B5EF4-FFF2-40B4-BE49-F238E27FC236}">
                  <a16:creationId xmlns:a16="http://schemas.microsoft.com/office/drawing/2014/main" id="{43ADC430-414F-407F-82BC-FD9A3C421B0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495833" y="5642628"/>
              <a:ext cx="315015" cy="861430"/>
            </a:xfrm>
            <a:prstGeom prst="rect">
              <a:avLst/>
            </a:prstGeom>
          </p:spPr>
        </p:pic>
        <p:pic>
          <p:nvPicPr>
            <p:cNvPr id="98" name="Graphic 97">
              <a:extLst>
                <a:ext uri="{FF2B5EF4-FFF2-40B4-BE49-F238E27FC236}">
                  <a16:creationId xmlns:a16="http://schemas.microsoft.com/office/drawing/2014/main" id="{3782E023-AC8F-44BC-9A88-5527781B86C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850979" y="5642628"/>
              <a:ext cx="315015" cy="861430"/>
            </a:xfrm>
            <a:prstGeom prst="rect">
              <a:avLst/>
            </a:prstGeom>
          </p:spPr>
        </p:pic>
        <p:pic>
          <p:nvPicPr>
            <p:cNvPr id="99" name="Graphic 98">
              <a:extLst>
                <a:ext uri="{FF2B5EF4-FFF2-40B4-BE49-F238E27FC236}">
                  <a16:creationId xmlns:a16="http://schemas.microsoft.com/office/drawing/2014/main" id="{CD653362-FE93-49D5-9927-FA2D46670B2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206125" y="5642628"/>
              <a:ext cx="315015" cy="861430"/>
            </a:xfrm>
            <a:prstGeom prst="rect">
              <a:avLst/>
            </a:prstGeom>
          </p:spPr>
        </p:pic>
        <p:pic>
          <p:nvPicPr>
            <p:cNvPr id="100" name="Graphic 99">
              <a:extLst>
                <a:ext uri="{FF2B5EF4-FFF2-40B4-BE49-F238E27FC236}">
                  <a16:creationId xmlns:a16="http://schemas.microsoft.com/office/drawing/2014/main" id="{01770E1C-E965-4B1F-9C18-294F8AE04EC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561271" y="5642628"/>
              <a:ext cx="315015" cy="861430"/>
            </a:xfrm>
            <a:prstGeom prst="rect">
              <a:avLst/>
            </a:prstGeom>
          </p:spPr>
        </p:pic>
        <p:pic>
          <p:nvPicPr>
            <p:cNvPr id="101" name="Graphic 100">
              <a:extLst>
                <a:ext uri="{FF2B5EF4-FFF2-40B4-BE49-F238E27FC236}">
                  <a16:creationId xmlns:a16="http://schemas.microsoft.com/office/drawing/2014/main" id="{532F353B-B9DB-4431-BD53-87F8B590003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916417" y="5642628"/>
              <a:ext cx="315015" cy="861430"/>
            </a:xfrm>
            <a:prstGeom prst="rect">
              <a:avLst/>
            </a:prstGeom>
          </p:spPr>
        </p:pic>
      </p:grpSp>
      <p:sp>
        <p:nvSpPr>
          <p:cNvPr id="102" name="Subtitle 1">
            <a:extLst>
              <a:ext uri="{FF2B5EF4-FFF2-40B4-BE49-F238E27FC236}">
                <a16:creationId xmlns:a16="http://schemas.microsoft.com/office/drawing/2014/main" id="{12F9B91C-1B7D-46EE-80D0-6817FC84839F}"/>
              </a:ext>
            </a:extLst>
          </p:cNvPr>
          <p:cNvSpPr txBox="1"/>
          <p:nvPr/>
        </p:nvSpPr>
        <p:spPr>
          <a:xfrm>
            <a:off x="6509348" y="5349808"/>
            <a:ext cx="1827771"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rgbClr val="FF5D5D"/>
                </a:solidFill>
              </a:rPr>
              <a:t>65% </a:t>
            </a:r>
            <a:r>
              <a:rPr lang="en-GB" sz="1200" dirty="0">
                <a:solidFill>
                  <a:srgbClr val="404040"/>
                </a:solidFill>
              </a:rPr>
              <a:t>reported they would need further financial lending to support their business.</a:t>
            </a:r>
          </a:p>
        </p:txBody>
      </p:sp>
      <p:grpSp>
        <p:nvGrpSpPr>
          <p:cNvPr id="7" name="Group 6">
            <a:extLst>
              <a:ext uri="{FF2B5EF4-FFF2-40B4-BE49-F238E27FC236}">
                <a16:creationId xmlns:a16="http://schemas.microsoft.com/office/drawing/2014/main" id="{9BFF840A-6B1E-45AE-BB3D-ADB2DBD800DD}"/>
              </a:ext>
            </a:extLst>
          </p:cNvPr>
          <p:cNvGrpSpPr/>
          <p:nvPr/>
        </p:nvGrpSpPr>
        <p:grpSpPr>
          <a:xfrm>
            <a:off x="2630415" y="2944567"/>
            <a:ext cx="1665668" cy="1052485"/>
            <a:chOff x="2754850" y="2818346"/>
            <a:chExt cx="1665668" cy="1052485"/>
          </a:xfrm>
        </p:grpSpPr>
        <p:sp>
          <p:nvSpPr>
            <p:cNvPr id="103" name="Subtitle 1">
              <a:extLst>
                <a:ext uri="{FF2B5EF4-FFF2-40B4-BE49-F238E27FC236}">
                  <a16:creationId xmlns:a16="http://schemas.microsoft.com/office/drawing/2014/main" id="{3EFA9CCD-BD6E-4877-9758-8B64665E1CE1}"/>
                </a:ext>
              </a:extLst>
            </p:cNvPr>
            <p:cNvSpPr txBox="1"/>
            <p:nvPr/>
          </p:nvSpPr>
          <p:spPr>
            <a:xfrm>
              <a:off x="2754850" y="3087297"/>
              <a:ext cx="1485357"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Fully sustainable</a:t>
              </a:r>
              <a:endParaRPr lang="en-GB" sz="1100" spc="-70" dirty="0">
                <a:solidFill>
                  <a:srgbClr val="404040"/>
                </a:solidFill>
              </a:endParaRPr>
            </a:p>
          </p:txBody>
        </p:sp>
        <p:sp>
          <p:nvSpPr>
            <p:cNvPr id="104" name="Subtitle 1">
              <a:extLst>
                <a:ext uri="{FF2B5EF4-FFF2-40B4-BE49-F238E27FC236}">
                  <a16:creationId xmlns:a16="http://schemas.microsoft.com/office/drawing/2014/main" id="{1D8F6C14-E8CD-459D-892C-48B4938E58AF}"/>
                </a:ext>
              </a:extLst>
            </p:cNvPr>
            <p:cNvSpPr txBox="1"/>
            <p:nvPr/>
          </p:nvSpPr>
          <p:spPr>
            <a:xfrm>
              <a:off x="2754850" y="3353579"/>
              <a:ext cx="1398625"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Unsure</a:t>
              </a:r>
              <a:endParaRPr lang="en-GB" sz="1100" spc="-70" dirty="0">
                <a:solidFill>
                  <a:srgbClr val="404040"/>
                </a:solidFill>
              </a:endParaRPr>
            </a:p>
          </p:txBody>
        </p:sp>
        <p:sp>
          <p:nvSpPr>
            <p:cNvPr id="105" name="Subtitle 1">
              <a:extLst>
                <a:ext uri="{FF2B5EF4-FFF2-40B4-BE49-F238E27FC236}">
                  <a16:creationId xmlns:a16="http://schemas.microsoft.com/office/drawing/2014/main" id="{5AFC2B8A-B6C4-4F13-9B79-4F2FA4AE4EEF}"/>
                </a:ext>
              </a:extLst>
            </p:cNvPr>
            <p:cNvSpPr txBox="1"/>
            <p:nvPr/>
          </p:nvSpPr>
          <p:spPr>
            <a:xfrm>
              <a:off x="2754850" y="2818346"/>
              <a:ext cx="1665668"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Sustainable for a short period</a:t>
              </a:r>
              <a:endParaRPr lang="en-GB" sz="1100" spc="-70" dirty="0">
                <a:solidFill>
                  <a:srgbClr val="404040"/>
                </a:solidFill>
              </a:endParaRPr>
            </a:p>
          </p:txBody>
        </p:sp>
        <p:sp>
          <p:nvSpPr>
            <p:cNvPr id="106" name="Subtitle 1">
              <a:extLst>
                <a:ext uri="{FF2B5EF4-FFF2-40B4-BE49-F238E27FC236}">
                  <a16:creationId xmlns:a16="http://schemas.microsoft.com/office/drawing/2014/main" id="{1126B551-FFBC-45BB-B651-2058E5CFDA71}"/>
                </a:ext>
              </a:extLst>
            </p:cNvPr>
            <p:cNvSpPr txBox="1"/>
            <p:nvPr/>
          </p:nvSpPr>
          <p:spPr>
            <a:xfrm>
              <a:off x="2754850" y="3609221"/>
              <a:ext cx="1309416"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endParaRPr lang="en-GB" sz="1100" spc="-70" dirty="0">
                <a:solidFill>
                  <a:srgbClr val="404040"/>
                </a:solidFill>
              </a:endParaRPr>
            </a:p>
          </p:txBody>
        </p:sp>
      </p:grpSp>
      <p:sp>
        <p:nvSpPr>
          <p:cNvPr id="8" name="Rectangle 7">
            <a:extLst>
              <a:ext uri="{FF2B5EF4-FFF2-40B4-BE49-F238E27FC236}">
                <a16:creationId xmlns:a16="http://schemas.microsoft.com/office/drawing/2014/main" id="{4BDD25B1-666A-41D4-A4DE-2EC43111D505}"/>
              </a:ext>
            </a:extLst>
          </p:cNvPr>
          <p:cNvSpPr/>
          <p:nvPr/>
        </p:nvSpPr>
        <p:spPr>
          <a:xfrm>
            <a:off x="2416795" y="2981871"/>
            <a:ext cx="190452" cy="190452"/>
          </a:xfrm>
          <a:prstGeom prst="rect">
            <a:avLst/>
          </a:prstGeom>
          <a:solidFill>
            <a:srgbClr val="5DD5F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08" name="Rectangle 107">
            <a:extLst>
              <a:ext uri="{FF2B5EF4-FFF2-40B4-BE49-F238E27FC236}">
                <a16:creationId xmlns:a16="http://schemas.microsoft.com/office/drawing/2014/main" id="{FB6B85B1-F9F4-4C9E-A743-E81337DBC1B6}"/>
              </a:ext>
            </a:extLst>
          </p:cNvPr>
          <p:cNvSpPr/>
          <p:nvPr/>
        </p:nvSpPr>
        <p:spPr>
          <a:xfrm>
            <a:off x="2416795" y="3249807"/>
            <a:ext cx="190452" cy="190452"/>
          </a:xfrm>
          <a:prstGeom prst="rect">
            <a:avLst/>
          </a:prstGeom>
          <a:solidFill>
            <a:srgbClr val="BFBFB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09" name="Rectangle 108">
            <a:extLst>
              <a:ext uri="{FF2B5EF4-FFF2-40B4-BE49-F238E27FC236}">
                <a16:creationId xmlns:a16="http://schemas.microsoft.com/office/drawing/2014/main" id="{4F7743ED-5B6B-4A3C-B537-3B7D0EF10AE7}"/>
              </a:ext>
            </a:extLst>
          </p:cNvPr>
          <p:cNvSpPr/>
          <p:nvPr/>
        </p:nvSpPr>
        <p:spPr>
          <a:xfrm>
            <a:off x="2416795" y="3516089"/>
            <a:ext cx="190452" cy="190452"/>
          </a:xfrm>
          <a:prstGeom prst="rect">
            <a:avLst/>
          </a:prstGeom>
          <a:solidFill>
            <a:srgbClr val="D9D9D9"/>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11" name="Subtitle 1">
            <a:extLst>
              <a:ext uri="{FF2B5EF4-FFF2-40B4-BE49-F238E27FC236}">
                <a16:creationId xmlns:a16="http://schemas.microsoft.com/office/drawing/2014/main" id="{78E12B6B-C7F4-4D12-9B2D-7A382CEB3741}"/>
              </a:ext>
            </a:extLst>
          </p:cNvPr>
          <p:cNvSpPr txBox="1"/>
          <p:nvPr/>
        </p:nvSpPr>
        <p:spPr>
          <a:xfrm>
            <a:off x="1483787" y="3723122"/>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68%</a:t>
            </a:r>
            <a:endParaRPr lang="en-GB" sz="900" spc="-70" dirty="0">
              <a:solidFill>
                <a:srgbClr val="404040"/>
              </a:solidFill>
            </a:endParaRPr>
          </a:p>
        </p:txBody>
      </p:sp>
      <p:sp>
        <p:nvSpPr>
          <p:cNvPr id="112" name="Subtitle 1">
            <a:extLst>
              <a:ext uri="{FF2B5EF4-FFF2-40B4-BE49-F238E27FC236}">
                <a16:creationId xmlns:a16="http://schemas.microsoft.com/office/drawing/2014/main" id="{D2E26762-0A3C-4B9D-B65E-441536F8908E}"/>
              </a:ext>
            </a:extLst>
          </p:cNvPr>
          <p:cNvSpPr txBox="1"/>
          <p:nvPr/>
        </p:nvSpPr>
        <p:spPr>
          <a:xfrm>
            <a:off x="493715" y="3251477"/>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16%</a:t>
            </a:r>
            <a:endParaRPr lang="en-GB" sz="900" spc="-70" dirty="0">
              <a:solidFill>
                <a:srgbClr val="404040"/>
              </a:solidFill>
            </a:endParaRPr>
          </a:p>
        </p:txBody>
      </p:sp>
      <p:sp>
        <p:nvSpPr>
          <p:cNvPr id="113" name="Subtitle 1">
            <a:extLst>
              <a:ext uri="{FF2B5EF4-FFF2-40B4-BE49-F238E27FC236}">
                <a16:creationId xmlns:a16="http://schemas.microsoft.com/office/drawing/2014/main" id="{5BDABB2B-D569-4A72-B4EC-3D0EA2AE7792}"/>
              </a:ext>
            </a:extLst>
          </p:cNvPr>
          <p:cNvSpPr txBox="1"/>
          <p:nvPr/>
        </p:nvSpPr>
        <p:spPr>
          <a:xfrm>
            <a:off x="771747" y="2704808"/>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16%</a:t>
            </a:r>
            <a:endParaRPr lang="en-GB" sz="900" spc="-70" dirty="0">
              <a:solidFill>
                <a:srgbClr val="404040"/>
              </a:solidFill>
            </a:endParaRPr>
          </a:p>
        </p:txBody>
      </p:sp>
      <p:sp>
        <p:nvSpPr>
          <p:cNvPr id="73" name="Subtitle 1">
            <a:extLst>
              <a:ext uri="{FF2B5EF4-FFF2-40B4-BE49-F238E27FC236}">
                <a16:creationId xmlns:a16="http://schemas.microsoft.com/office/drawing/2014/main" id="{28D99E43-BA9C-41DA-A341-67F1EA06C209}"/>
              </a:ext>
            </a:extLst>
          </p:cNvPr>
          <p:cNvSpPr txBox="1"/>
          <p:nvPr/>
        </p:nvSpPr>
        <p:spPr>
          <a:xfrm>
            <a:off x="4640249" y="4835606"/>
            <a:ext cx="1907415" cy="954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5DD5FF"/>
                </a:solidFill>
              </a:rPr>
              <a:t>42%</a:t>
            </a:r>
            <a:r>
              <a:rPr lang="en-GB" sz="1400" b="1" dirty="0">
                <a:solidFill>
                  <a:srgbClr val="404040"/>
                </a:solidFill>
              </a:rPr>
              <a:t> of employers expect to utilise government </a:t>
            </a:r>
            <a:r>
              <a:rPr lang="en-GB" sz="1400" b="1" dirty="0">
                <a:solidFill>
                  <a:srgbClr val="5DD5FF"/>
                </a:solidFill>
              </a:rPr>
              <a:t>loans or grants</a:t>
            </a:r>
            <a:r>
              <a:rPr lang="en-GB" sz="1400" b="1" dirty="0">
                <a:solidFill>
                  <a:srgbClr val="404040"/>
                </a:solidFill>
              </a:rPr>
              <a:t> upon reopening.</a:t>
            </a:r>
          </a:p>
        </p:txBody>
      </p:sp>
      <p:cxnSp>
        <p:nvCxnSpPr>
          <p:cNvPr id="67" name="Straight Connector 66">
            <a:extLst>
              <a:ext uri="{FF2B5EF4-FFF2-40B4-BE49-F238E27FC236}">
                <a16:creationId xmlns:a16="http://schemas.microsoft.com/office/drawing/2014/main" id="{CFCD2CE9-7346-4521-B124-B1AB6ED1707D}"/>
              </a:ext>
            </a:extLst>
          </p:cNvPr>
          <p:cNvCxnSpPr>
            <a:cxnSpLocks/>
          </p:cNvCxnSpPr>
          <p:nvPr/>
        </p:nvCxnSpPr>
        <p:spPr>
          <a:xfrm flipH="1">
            <a:off x="598714" y="1405361"/>
            <a:ext cx="3633109"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cxnSp>
        <p:nvCxnSpPr>
          <p:cNvPr id="68" name="Straight Connector 67">
            <a:extLst>
              <a:ext uri="{FF2B5EF4-FFF2-40B4-BE49-F238E27FC236}">
                <a16:creationId xmlns:a16="http://schemas.microsoft.com/office/drawing/2014/main" id="{59D1047A-C6A1-48F2-A587-18E7C86E738A}"/>
              </a:ext>
            </a:extLst>
          </p:cNvPr>
          <p:cNvCxnSpPr>
            <a:cxnSpLocks/>
          </p:cNvCxnSpPr>
          <p:nvPr/>
        </p:nvCxnSpPr>
        <p:spPr>
          <a:xfrm flipH="1">
            <a:off x="4548120" y="1405361"/>
            <a:ext cx="1946730"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pic>
        <p:nvPicPr>
          <p:cNvPr id="85" name="Graphic 84">
            <a:extLst>
              <a:ext uri="{FF2B5EF4-FFF2-40B4-BE49-F238E27FC236}">
                <a16:creationId xmlns:a16="http://schemas.microsoft.com/office/drawing/2014/main" id="{8C44E3A8-3F03-43BC-A35E-3BD673C7A1B9}"/>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t="49519"/>
          <a:stretch/>
        </p:blipFill>
        <p:spPr>
          <a:xfrm>
            <a:off x="10306684" y="5627248"/>
            <a:ext cx="285786" cy="394511"/>
          </a:xfrm>
          <a:prstGeom prst="rect">
            <a:avLst/>
          </a:prstGeom>
        </p:spPr>
      </p:pic>
      <p:sp>
        <p:nvSpPr>
          <p:cNvPr id="107" name="Rectangle 106">
            <a:extLst>
              <a:ext uri="{FF2B5EF4-FFF2-40B4-BE49-F238E27FC236}">
                <a16:creationId xmlns:a16="http://schemas.microsoft.com/office/drawing/2014/main" id="{8FF04D95-1244-4F81-BA38-83EF01FE5F2E}"/>
              </a:ext>
            </a:extLst>
          </p:cNvPr>
          <p:cNvSpPr/>
          <p:nvPr/>
        </p:nvSpPr>
        <p:spPr>
          <a:xfrm>
            <a:off x="6547664" y="1295400"/>
            <a:ext cx="5499786" cy="4902864"/>
          </a:xfrm>
          <a:prstGeom prst="rect">
            <a:avLst/>
          </a:prstGeom>
          <a:solidFill>
            <a:schemeClr val="bg1">
              <a:alpha val="96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15" name="Rectangle 5">
            <a:extLst>
              <a:ext uri="{FF2B5EF4-FFF2-40B4-BE49-F238E27FC236}">
                <a16:creationId xmlns:a16="http://schemas.microsoft.com/office/drawing/2014/main" id="{81A5DFFF-2653-40D1-BB79-5C2D5C95509E}"/>
              </a:ext>
            </a:extLst>
          </p:cNvPr>
          <p:cNvSpPr/>
          <p:nvPr/>
        </p:nvSpPr>
        <p:spPr>
          <a:xfrm>
            <a:off x="6679320" y="2338958"/>
            <a:ext cx="5172533" cy="2689328"/>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16" name="Subtitle 1">
            <a:extLst>
              <a:ext uri="{FF2B5EF4-FFF2-40B4-BE49-F238E27FC236}">
                <a16:creationId xmlns:a16="http://schemas.microsoft.com/office/drawing/2014/main" id="{3CE4A6D1-28B9-4CF5-B5F2-4AB0F30C5BD4}"/>
              </a:ext>
            </a:extLst>
          </p:cNvPr>
          <p:cNvSpPr txBox="1"/>
          <p:nvPr/>
        </p:nvSpPr>
        <p:spPr>
          <a:xfrm>
            <a:off x="7177123" y="2504533"/>
            <a:ext cx="4381925" cy="23083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404040"/>
                </a:solidFill>
              </a:rPr>
              <a:t>“It’s difficult working out how to remain financially viable with </a:t>
            </a:r>
            <a:r>
              <a:rPr lang="en-GB" sz="2400" b="1" dirty="0">
                <a:solidFill>
                  <a:srgbClr val="5DD5FF"/>
                </a:solidFill>
              </a:rPr>
              <a:t>reduced class sizes</a:t>
            </a:r>
            <a:r>
              <a:rPr lang="en-GB" sz="2400" b="1" dirty="0">
                <a:solidFill>
                  <a:srgbClr val="404040"/>
                </a:solidFill>
              </a:rPr>
              <a:t>. We have a small fitness suite that can only host 6 people when socially distanced.”</a:t>
            </a:r>
          </a:p>
        </p:txBody>
      </p:sp>
      <p:sp>
        <p:nvSpPr>
          <p:cNvPr id="110" name="Rectangle 5">
            <a:extLst>
              <a:ext uri="{FF2B5EF4-FFF2-40B4-BE49-F238E27FC236}">
                <a16:creationId xmlns:a16="http://schemas.microsoft.com/office/drawing/2014/main" id="{D3A78473-7681-4F49-9C25-2FDA3C08214B}"/>
              </a:ext>
            </a:extLst>
          </p:cNvPr>
          <p:cNvSpPr/>
          <p:nvPr/>
        </p:nvSpPr>
        <p:spPr>
          <a:xfrm rot="10800000">
            <a:off x="2669577" y="478720"/>
            <a:ext cx="3807127" cy="641454"/>
          </a:xfrm>
          <a:prstGeom prst="rect">
            <a:avLst/>
          </a:prstGeom>
          <a:solidFill>
            <a:schemeClr val="bg1"/>
          </a:solidFill>
          <a:ln>
            <a:noFill/>
          </a:ln>
          <a:effectLst>
            <a:outerShdw blurRad="330200" dist="203200" sx="90000" sy="90000" algn="ctr" rotWithShape="0">
              <a:prstClr val="black">
                <a:alpha val="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lumMod val="75000"/>
                  <a:lumOff val="25000"/>
                </a:schemeClr>
              </a:solidFill>
            </a:endParaRPr>
          </a:p>
        </p:txBody>
      </p:sp>
      <p:sp>
        <p:nvSpPr>
          <p:cNvPr id="114" name="Subtitle 1">
            <a:extLst>
              <a:ext uri="{FF2B5EF4-FFF2-40B4-BE49-F238E27FC236}">
                <a16:creationId xmlns:a16="http://schemas.microsoft.com/office/drawing/2014/main" id="{64868214-9E3B-4968-A4C6-7A2C67359744}"/>
              </a:ext>
            </a:extLst>
          </p:cNvPr>
          <p:cNvSpPr txBox="1"/>
          <p:nvPr/>
        </p:nvSpPr>
        <p:spPr>
          <a:xfrm>
            <a:off x="4548120" y="590481"/>
            <a:ext cx="1842715" cy="4154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050" dirty="0">
                <a:solidFill>
                  <a:srgbClr val="404040"/>
                </a:solidFill>
              </a:rPr>
              <a:t>3 x fitness facilities, 2 x school facilities and 1 x leisure operator</a:t>
            </a:r>
          </a:p>
        </p:txBody>
      </p:sp>
      <p:sp>
        <p:nvSpPr>
          <p:cNvPr id="119" name="Subtitle 1">
            <a:extLst>
              <a:ext uri="{FF2B5EF4-FFF2-40B4-BE49-F238E27FC236}">
                <a16:creationId xmlns:a16="http://schemas.microsoft.com/office/drawing/2014/main" id="{03A5D07A-A3E2-4B2A-8DD4-71173E4B2796}"/>
              </a:ext>
            </a:extLst>
          </p:cNvPr>
          <p:cNvSpPr txBox="1"/>
          <p:nvPr/>
        </p:nvSpPr>
        <p:spPr>
          <a:xfrm>
            <a:off x="2632108" y="536621"/>
            <a:ext cx="884926"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2800" b="1" dirty="0">
                <a:solidFill>
                  <a:schemeClr val="bg1">
                    <a:lumMod val="85000"/>
                  </a:schemeClr>
                </a:solidFill>
              </a:rPr>
              <a:t>6</a:t>
            </a:r>
          </a:p>
        </p:txBody>
      </p:sp>
      <p:sp>
        <p:nvSpPr>
          <p:cNvPr id="120" name="Subtitle 1">
            <a:extLst>
              <a:ext uri="{FF2B5EF4-FFF2-40B4-BE49-F238E27FC236}">
                <a16:creationId xmlns:a16="http://schemas.microsoft.com/office/drawing/2014/main" id="{E7E1C2EC-8DEF-4A14-831E-DDDE4827BD6F}"/>
              </a:ext>
            </a:extLst>
          </p:cNvPr>
          <p:cNvSpPr txBox="1"/>
          <p:nvPr/>
        </p:nvSpPr>
        <p:spPr>
          <a:xfrm>
            <a:off x="598715" y="479588"/>
            <a:ext cx="4304212"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b="1" dirty="0">
                <a:solidFill>
                  <a:srgbClr val="12316D"/>
                </a:solidFill>
              </a:rPr>
              <a:t>Employer</a:t>
            </a:r>
          </a:p>
        </p:txBody>
      </p:sp>
      <p:sp>
        <p:nvSpPr>
          <p:cNvPr id="70" name="Subtitle 1">
            <a:extLst>
              <a:ext uri="{FF2B5EF4-FFF2-40B4-BE49-F238E27FC236}">
                <a16:creationId xmlns:a16="http://schemas.microsoft.com/office/drawing/2014/main" id="{C4625C9D-2CBB-694D-B3EF-6B50F4C19CA9}"/>
              </a:ext>
            </a:extLst>
          </p:cNvPr>
          <p:cNvSpPr txBox="1"/>
          <p:nvPr/>
        </p:nvSpPr>
        <p:spPr>
          <a:xfrm>
            <a:off x="3497528" y="659729"/>
            <a:ext cx="294997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chemeClr val="bg1">
                    <a:lumMod val="85000"/>
                  </a:schemeClr>
                </a:solidFill>
              </a:rPr>
              <a:t>responses</a:t>
            </a:r>
          </a:p>
        </p:txBody>
      </p:sp>
      <p:sp>
        <p:nvSpPr>
          <p:cNvPr id="72" name="Subtitle 1">
            <a:extLst>
              <a:ext uri="{FF2B5EF4-FFF2-40B4-BE49-F238E27FC236}">
                <a16:creationId xmlns:a16="http://schemas.microsoft.com/office/drawing/2014/main" id="{20106E1C-BFE9-D441-B763-4DDF63929821}"/>
              </a:ext>
            </a:extLst>
          </p:cNvPr>
          <p:cNvSpPr txBox="1"/>
          <p:nvPr/>
        </p:nvSpPr>
        <p:spPr>
          <a:xfrm>
            <a:off x="1366345" y="4769280"/>
            <a:ext cx="2795346"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of their financial reserves.</a:t>
            </a:r>
          </a:p>
        </p:txBody>
      </p:sp>
      <p:sp>
        <p:nvSpPr>
          <p:cNvPr id="118" name="Subtitle 1">
            <a:extLst>
              <a:ext uri="{FF2B5EF4-FFF2-40B4-BE49-F238E27FC236}">
                <a16:creationId xmlns:a16="http://schemas.microsoft.com/office/drawing/2014/main" id="{82EDE0BE-2BC8-E949-88B9-73C41D6E5EDC}"/>
              </a:ext>
            </a:extLst>
          </p:cNvPr>
          <p:cNvSpPr txBox="1"/>
          <p:nvPr/>
        </p:nvSpPr>
        <p:spPr>
          <a:xfrm>
            <a:off x="2424934" y="2573658"/>
            <a:ext cx="1514897" cy="2462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000" i="1" dirty="0">
                <a:solidFill>
                  <a:srgbClr val="404040"/>
                </a:solidFill>
              </a:rPr>
              <a:t>Future income is set to be:</a:t>
            </a:r>
          </a:p>
        </p:txBody>
      </p:sp>
      <p:sp>
        <p:nvSpPr>
          <p:cNvPr id="121" name="Subtitle 1">
            <a:extLst>
              <a:ext uri="{FF2B5EF4-FFF2-40B4-BE49-F238E27FC236}">
                <a16:creationId xmlns:a16="http://schemas.microsoft.com/office/drawing/2014/main" id="{15EE7749-FE82-8D4F-B974-40C6F65367AF}"/>
              </a:ext>
            </a:extLst>
          </p:cNvPr>
          <p:cNvSpPr txBox="1"/>
          <p:nvPr/>
        </p:nvSpPr>
        <p:spPr>
          <a:xfrm>
            <a:off x="440563" y="5134747"/>
            <a:ext cx="3949701" cy="6155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dirty="0">
                <a:solidFill>
                  <a:srgbClr val="404040"/>
                </a:solidFill>
              </a:rPr>
              <a:t>On average, it will take employers </a:t>
            </a:r>
            <a:r>
              <a:rPr lang="en-GB" sz="2000" b="1" dirty="0">
                <a:solidFill>
                  <a:srgbClr val="5DD5FF"/>
                </a:solidFill>
              </a:rPr>
              <a:t>12 months</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dirty="0">
                <a:solidFill>
                  <a:srgbClr val="404040"/>
                </a:solidFill>
              </a:rPr>
              <a:t>to recover to previous levels of income.</a:t>
            </a:r>
          </a:p>
        </p:txBody>
      </p:sp>
    </p:spTree>
    <p:extLst>
      <p:ext uri="{BB962C8B-B14F-4D97-AF65-F5344CB8AC3E}">
        <p14:creationId xmlns:p14="http://schemas.microsoft.com/office/powerpoint/2010/main" val="16817421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ubtitle 1">
            <a:extLst>
              <a:ext uri="{FF2B5EF4-FFF2-40B4-BE49-F238E27FC236}">
                <a16:creationId xmlns:a16="http://schemas.microsoft.com/office/drawing/2014/main" id="{F7232B68-768D-44EA-B3D0-85AE3C1F3686}"/>
              </a:ext>
            </a:extLst>
          </p:cNvPr>
          <p:cNvSpPr txBox="1"/>
          <p:nvPr/>
        </p:nvSpPr>
        <p:spPr>
          <a:xfrm>
            <a:off x="4476134" y="1400615"/>
            <a:ext cx="1842715" cy="11079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6600" b="1" dirty="0">
                <a:solidFill>
                  <a:srgbClr val="5DD5FF"/>
                </a:solidFill>
              </a:rPr>
              <a:t>90</a:t>
            </a:r>
            <a:r>
              <a:rPr lang="en-GB" sz="4000" b="1" dirty="0">
                <a:solidFill>
                  <a:srgbClr val="5DD5FF"/>
                </a:solidFill>
              </a:rPr>
              <a:t>%</a:t>
            </a:r>
            <a:endParaRPr lang="en-GB" sz="8800" b="1" dirty="0">
              <a:solidFill>
                <a:srgbClr val="5DD5FF"/>
              </a:solidFill>
            </a:endParaRPr>
          </a:p>
        </p:txBody>
      </p:sp>
      <p:sp>
        <p:nvSpPr>
          <p:cNvPr id="81" name="Rectangle 5">
            <a:extLst>
              <a:ext uri="{FF2B5EF4-FFF2-40B4-BE49-F238E27FC236}">
                <a16:creationId xmlns:a16="http://schemas.microsoft.com/office/drawing/2014/main" id="{F5A6DFC7-D39F-41FB-BA33-B9923F2BC210}"/>
              </a:ext>
            </a:extLst>
          </p:cNvPr>
          <p:cNvSpPr/>
          <p:nvPr/>
        </p:nvSpPr>
        <p:spPr>
          <a:xfrm>
            <a:off x="155467" y="4424626"/>
            <a:ext cx="4076355" cy="1584814"/>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87" name="Subtitle 1">
            <a:extLst>
              <a:ext uri="{FF2B5EF4-FFF2-40B4-BE49-F238E27FC236}">
                <a16:creationId xmlns:a16="http://schemas.microsoft.com/office/drawing/2014/main" id="{D2330DF7-9AEF-4A57-8745-746B0F7E9539}"/>
              </a:ext>
            </a:extLst>
          </p:cNvPr>
          <p:cNvSpPr txBox="1"/>
          <p:nvPr/>
        </p:nvSpPr>
        <p:spPr>
          <a:xfrm>
            <a:off x="598714" y="4621962"/>
            <a:ext cx="3575179"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Of the                    who have financial reserves,</a:t>
            </a:r>
          </a:p>
        </p:txBody>
      </p:sp>
      <p:sp>
        <p:nvSpPr>
          <p:cNvPr id="88" name="Subtitle 1">
            <a:extLst>
              <a:ext uri="{FF2B5EF4-FFF2-40B4-BE49-F238E27FC236}">
                <a16:creationId xmlns:a16="http://schemas.microsoft.com/office/drawing/2014/main" id="{CD8BDAC7-4B4C-41B0-81BD-470D2F649096}"/>
              </a:ext>
            </a:extLst>
          </p:cNvPr>
          <p:cNvSpPr txBox="1"/>
          <p:nvPr/>
        </p:nvSpPr>
        <p:spPr>
          <a:xfrm>
            <a:off x="1133438" y="4469067"/>
            <a:ext cx="845551"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3200" b="1" dirty="0">
                <a:solidFill>
                  <a:srgbClr val="5DD5FF"/>
                </a:solidFill>
              </a:rPr>
              <a:t>85</a:t>
            </a:r>
            <a:r>
              <a:rPr lang="en-GB" sz="2000" b="1" dirty="0">
                <a:solidFill>
                  <a:srgbClr val="5DD5FF"/>
                </a:solidFill>
              </a:rPr>
              <a:t>%</a:t>
            </a:r>
            <a:endParaRPr lang="en-GB" sz="1600" b="1" dirty="0">
              <a:solidFill>
                <a:srgbClr val="5DD5FF"/>
              </a:solidFill>
            </a:endParaRPr>
          </a:p>
        </p:txBody>
      </p:sp>
      <p:sp>
        <p:nvSpPr>
          <p:cNvPr id="89" name="Subtitle 1">
            <a:extLst>
              <a:ext uri="{FF2B5EF4-FFF2-40B4-BE49-F238E27FC236}">
                <a16:creationId xmlns:a16="http://schemas.microsoft.com/office/drawing/2014/main" id="{F4AF349D-6E25-4EC8-BA2E-E8A0680A3482}"/>
              </a:ext>
            </a:extLst>
          </p:cNvPr>
          <p:cNvSpPr txBox="1"/>
          <p:nvPr/>
        </p:nvSpPr>
        <p:spPr>
          <a:xfrm>
            <a:off x="598714" y="4862475"/>
            <a:ext cx="3575179" cy="106804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nSpc>
                <a:spcPct val="150000"/>
              </a:lnSpc>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on average, these will support their business for                                </a:t>
            </a:r>
            <a:r>
              <a:rPr lang="en-GB" sz="1600" b="1" dirty="0">
                <a:solidFill>
                  <a:srgbClr val="5DD5FF"/>
                </a:solidFill>
              </a:rPr>
              <a:t>15% </a:t>
            </a:r>
            <a:r>
              <a:rPr lang="en-GB" sz="1400" b="1" dirty="0">
                <a:solidFill>
                  <a:srgbClr val="404040"/>
                </a:solidFill>
              </a:rPr>
              <a:t>do not have any financial reserves.</a:t>
            </a:r>
          </a:p>
        </p:txBody>
      </p:sp>
      <p:sp>
        <p:nvSpPr>
          <p:cNvPr id="90" name="Subtitle 1">
            <a:extLst>
              <a:ext uri="{FF2B5EF4-FFF2-40B4-BE49-F238E27FC236}">
                <a16:creationId xmlns:a16="http://schemas.microsoft.com/office/drawing/2014/main" id="{4D6327BD-24F6-471C-AE34-CDF7DDDC87BD}"/>
              </a:ext>
            </a:extLst>
          </p:cNvPr>
          <p:cNvSpPr txBox="1"/>
          <p:nvPr/>
        </p:nvSpPr>
        <p:spPr>
          <a:xfrm>
            <a:off x="899112" y="5165583"/>
            <a:ext cx="2065845"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5DD5FF"/>
                </a:solidFill>
              </a:rPr>
              <a:t>4</a:t>
            </a:r>
            <a:r>
              <a:rPr lang="en-GB" sz="2000" b="1" dirty="0">
                <a:solidFill>
                  <a:srgbClr val="5DD5FF"/>
                </a:solidFill>
              </a:rPr>
              <a:t>months.</a:t>
            </a:r>
            <a:endParaRPr lang="en-GB" sz="1600" b="1" dirty="0">
              <a:solidFill>
                <a:srgbClr val="5DD5FF"/>
              </a:solidFill>
            </a:endParaRPr>
          </a:p>
        </p:txBody>
      </p:sp>
      <p:sp>
        <p:nvSpPr>
          <p:cNvPr id="76" name="Rectangle 5">
            <a:extLst>
              <a:ext uri="{FF2B5EF4-FFF2-40B4-BE49-F238E27FC236}">
                <a16:creationId xmlns:a16="http://schemas.microsoft.com/office/drawing/2014/main" id="{25C8022E-0E49-41E5-9EA9-9E2D46D6DDCC}"/>
              </a:ext>
            </a:extLst>
          </p:cNvPr>
          <p:cNvSpPr/>
          <p:nvPr/>
        </p:nvSpPr>
        <p:spPr>
          <a:xfrm>
            <a:off x="6404119" y="3581835"/>
            <a:ext cx="5531758" cy="1630147"/>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9" name="Slide Number">
            <a:extLst>
              <a:ext uri="{FF2B5EF4-FFF2-40B4-BE49-F238E27FC236}">
                <a16:creationId xmlns:a16="http://schemas.microsoft.com/office/drawing/2014/main" id="{794C35D2-FBEA-4E0F-9B5B-08DA7F52E141}"/>
              </a:ext>
            </a:extLst>
          </p:cNvPr>
          <p:cNvSpPr txBox="1">
            <a:spLocks/>
          </p:cNvSpPr>
          <p:nvPr/>
        </p:nvSpPr>
        <p:spPr>
          <a:xfrm>
            <a:off x="11477182" y="6134662"/>
            <a:ext cx="202939" cy="319768"/>
          </a:xfrm>
          <a:prstGeom prst="rect">
            <a:avLst/>
          </a:prstGeom>
          <a:ln w="12700">
            <a:miter lim="400000"/>
          </a:ln>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25400" algn="r" defTabSz="914400" rtl="0" fontAlgn="auto" latinLnBrk="0" hangingPunct="0">
              <a:lnSpc>
                <a:spcPts val="2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pPr algn="ctr"/>
            <a:fld id="{86CB4B4D-7CA3-9044-876B-883B54F8677D}" type="slidenum">
              <a:rPr lang="en-GB" smtClean="0">
                <a:latin typeface="Arial" panose="020B0604020202020204" pitchFamily="34" charset="0"/>
                <a:cs typeface="Arial" panose="020B0604020202020204" pitchFamily="34" charset="0"/>
              </a:rPr>
              <a:pPr algn="ctr"/>
              <a:t>15</a:t>
            </a:fld>
            <a:endParaRPr lang="en-GB" dirty="0">
              <a:latin typeface="Arial" panose="020B0604020202020204" pitchFamily="34" charset="0"/>
              <a:cs typeface="Arial" panose="020B0604020202020204" pitchFamily="34" charset="0"/>
            </a:endParaRPr>
          </a:p>
        </p:txBody>
      </p:sp>
      <p:sp>
        <p:nvSpPr>
          <p:cNvPr id="33" name="Subtitle 1">
            <a:extLst>
              <a:ext uri="{FF2B5EF4-FFF2-40B4-BE49-F238E27FC236}">
                <a16:creationId xmlns:a16="http://schemas.microsoft.com/office/drawing/2014/main" id="{BDAC39CE-813B-467C-9ED5-C1229DE62C09}"/>
              </a:ext>
            </a:extLst>
          </p:cNvPr>
          <p:cNvSpPr txBox="1"/>
          <p:nvPr/>
        </p:nvSpPr>
        <p:spPr>
          <a:xfrm>
            <a:off x="6587564" y="1340168"/>
            <a:ext cx="5428654"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FF5D5D"/>
                </a:solidFill>
              </a:rPr>
              <a:t>Return to Work</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Over half of employers will be using or relying on the job retention scheme upon reopening</a:t>
            </a:r>
          </a:p>
        </p:txBody>
      </p:sp>
      <p:cxnSp>
        <p:nvCxnSpPr>
          <p:cNvPr id="37" name="Straight Connector 36">
            <a:extLst>
              <a:ext uri="{FF2B5EF4-FFF2-40B4-BE49-F238E27FC236}">
                <a16:creationId xmlns:a16="http://schemas.microsoft.com/office/drawing/2014/main" id="{CA8496E7-0028-4C12-ADBC-C47BE5B1D42D}"/>
              </a:ext>
            </a:extLst>
          </p:cNvPr>
          <p:cNvCxnSpPr>
            <a:cxnSpLocks/>
          </p:cNvCxnSpPr>
          <p:nvPr/>
        </p:nvCxnSpPr>
        <p:spPr>
          <a:xfrm flipH="1">
            <a:off x="598714" y="1405361"/>
            <a:ext cx="3633109"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cxnSp>
        <p:nvCxnSpPr>
          <p:cNvPr id="39" name="Straight Connector 38">
            <a:extLst>
              <a:ext uri="{FF2B5EF4-FFF2-40B4-BE49-F238E27FC236}">
                <a16:creationId xmlns:a16="http://schemas.microsoft.com/office/drawing/2014/main" id="{0474D428-C1B1-4158-BB12-ED20DF0C11A8}"/>
              </a:ext>
            </a:extLst>
          </p:cNvPr>
          <p:cNvCxnSpPr>
            <a:cxnSpLocks/>
          </p:cNvCxnSpPr>
          <p:nvPr/>
        </p:nvCxnSpPr>
        <p:spPr>
          <a:xfrm flipH="1">
            <a:off x="6587564" y="1221467"/>
            <a:ext cx="5269576" cy="0"/>
          </a:xfrm>
          <a:prstGeom prst="line">
            <a:avLst/>
          </a:prstGeom>
          <a:noFill/>
          <a:ln w="38100" cap="flat">
            <a:solidFill>
              <a:srgbClr val="FF5D5D"/>
            </a:solidFill>
            <a:prstDash val="solid"/>
            <a:miter lim="800000"/>
          </a:ln>
          <a:effectLst/>
          <a:sp3d/>
        </p:spPr>
        <p:style>
          <a:lnRef idx="0">
            <a:scrgbClr r="0" g="0" b="0"/>
          </a:lnRef>
          <a:fillRef idx="0">
            <a:scrgbClr r="0" g="0" b="0"/>
          </a:fillRef>
          <a:effectRef idx="0">
            <a:scrgbClr r="0" g="0" b="0"/>
          </a:effectRef>
          <a:fontRef idx="none"/>
        </p:style>
      </p:cxnSp>
      <p:cxnSp>
        <p:nvCxnSpPr>
          <p:cNvPr id="42" name="Straight Connector 41">
            <a:extLst>
              <a:ext uri="{FF2B5EF4-FFF2-40B4-BE49-F238E27FC236}">
                <a16:creationId xmlns:a16="http://schemas.microsoft.com/office/drawing/2014/main" id="{232217A2-0396-48F5-A864-4C6EB3129D87}"/>
              </a:ext>
            </a:extLst>
          </p:cNvPr>
          <p:cNvCxnSpPr>
            <a:cxnSpLocks/>
          </p:cNvCxnSpPr>
          <p:nvPr/>
        </p:nvCxnSpPr>
        <p:spPr>
          <a:xfrm flipH="1">
            <a:off x="4390264" y="1405361"/>
            <a:ext cx="1946730"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sp>
        <p:nvSpPr>
          <p:cNvPr id="56" name="Subtitle 1">
            <a:extLst>
              <a:ext uri="{FF2B5EF4-FFF2-40B4-BE49-F238E27FC236}">
                <a16:creationId xmlns:a16="http://schemas.microsoft.com/office/drawing/2014/main" id="{ECBD5F80-350C-47CD-B56F-2A47F8A4B6CD}"/>
              </a:ext>
            </a:extLst>
          </p:cNvPr>
          <p:cNvSpPr txBox="1"/>
          <p:nvPr/>
        </p:nvSpPr>
        <p:spPr>
          <a:xfrm>
            <a:off x="493715" y="1530292"/>
            <a:ext cx="3738107"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5DD5FF"/>
                </a:solidFill>
              </a:rPr>
              <a:t>Business Finance</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90% of Employers are experiencing a negative financial impact with the reasons for this being reported as:</a:t>
            </a:r>
          </a:p>
        </p:txBody>
      </p:sp>
      <p:sp>
        <p:nvSpPr>
          <p:cNvPr id="12" name="Rectangle: Rounded Corners 11">
            <a:extLst>
              <a:ext uri="{FF2B5EF4-FFF2-40B4-BE49-F238E27FC236}">
                <a16:creationId xmlns:a16="http://schemas.microsoft.com/office/drawing/2014/main" id="{A4B29CF0-34FB-4F75-AB1F-B9243ECE0E15}"/>
              </a:ext>
            </a:extLst>
          </p:cNvPr>
          <p:cNvSpPr/>
          <p:nvPr/>
        </p:nvSpPr>
        <p:spPr>
          <a:xfrm>
            <a:off x="6587564" y="2678873"/>
            <a:ext cx="3808445" cy="323825"/>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0" name="Rectangle: Rounded Corners 59">
            <a:extLst>
              <a:ext uri="{FF2B5EF4-FFF2-40B4-BE49-F238E27FC236}">
                <a16:creationId xmlns:a16="http://schemas.microsoft.com/office/drawing/2014/main" id="{7BB95137-5DBF-4A40-A8E4-D32CB24979F5}"/>
              </a:ext>
            </a:extLst>
          </p:cNvPr>
          <p:cNvSpPr/>
          <p:nvPr/>
        </p:nvSpPr>
        <p:spPr>
          <a:xfrm>
            <a:off x="6587564" y="2678873"/>
            <a:ext cx="2576759" cy="323825"/>
          </a:xfrm>
          <a:prstGeom prst="roundRect">
            <a:avLst>
              <a:gd name="adj" fmla="val 50000"/>
            </a:avLst>
          </a:prstGeom>
          <a:solidFill>
            <a:srgbClr val="FF5D5D"/>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1" name="Rectangle: Rounded Corners 60">
            <a:extLst>
              <a:ext uri="{FF2B5EF4-FFF2-40B4-BE49-F238E27FC236}">
                <a16:creationId xmlns:a16="http://schemas.microsoft.com/office/drawing/2014/main" id="{B32B3588-A865-4AD3-8822-41B9A79B803F}"/>
              </a:ext>
            </a:extLst>
          </p:cNvPr>
          <p:cNvSpPr/>
          <p:nvPr/>
        </p:nvSpPr>
        <p:spPr>
          <a:xfrm>
            <a:off x="6587564" y="2131813"/>
            <a:ext cx="3808445" cy="323825"/>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2" name="Rectangle: Rounded Corners 61">
            <a:extLst>
              <a:ext uri="{FF2B5EF4-FFF2-40B4-BE49-F238E27FC236}">
                <a16:creationId xmlns:a16="http://schemas.microsoft.com/office/drawing/2014/main" id="{F823B7F8-2018-4CBB-AE25-4DAFCBE6DC80}"/>
              </a:ext>
            </a:extLst>
          </p:cNvPr>
          <p:cNvSpPr/>
          <p:nvPr/>
        </p:nvSpPr>
        <p:spPr>
          <a:xfrm>
            <a:off x="6587565" y="2130945"/>
            <a:ext cx="3361100" cy="323825"/>
          </a:xfrm>
          <a:prstGeom prst="roundRect">
            <a:avLst>
              <a:gd name="adj" fmla="val 50000"/>
            </a:avLst>
          </a:prstGeom>
          <a:solidFill>
            <a:srgbClr val="FF5D5D"/>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3" name="Subtitle 1">
            <a:extLst>
              <a:ext uri="{FF2B5EF4-FFF2-40B4-BE49-F238E27FC236}">
                <a16:creationId xmlns:a16="http://schemas.microsoft.com/office/drawing/2014/main" id="{7C23FDEB-BEC7-48A2-BB45-6FDC932E84D9}"/>
              </a:ext>
            </a:extLst>
          </p:cNvPr>
          <p:cNvSpPr txBox="1"/>
          <p:nvPr/>
        </p:nvSpPr>
        <p:spPr>
          <a:xfrm>
            <a:off x="10396009" y="2687827"/>
            <a:ext cx="992167"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5D5D"/>
                </a:solidFill>
              </a:rPr>
              <a:t>65%</a:t>
            </a:r>
          </a:p>
        </p:txBody>
      </p:sp>
      <p:sp>
        <p:nvSpPr>
          <p:cNvPr id="64" name="Subtitle 1">
            <a:extLst>
              <a:ext uri="{FF2B5EF4-FFF2-40B4-BE49-F238E27FC236}">
                <a16:creationId xmlns:a16="http://schemas.microsoft.com/office/drawing/2014/main" id="{A2ABC414-3900-46EF-BAB7-96B05C6E843F}"/>
              </a:ext>
            </a:extLst>
          </p:cNvPr>
          <p:cNvSpPr txBox="1"/>
          <p:nvPr/>
        </p:nvSpPr>
        <p:spPr>
          <a:xfrm>
            <a:off x="10396009" y="2146993"/>
            <a:ext cx="992167"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5D5D"/>
                </a:solidFill>
              </a:rPr>
              <a:t>84%</a:t>
            </a:r>
          </a:p>
        </p:txBody>
      </p:sp>
      <p:sp>
        <p:nvSpPr>
          <p:cNvPr id="66" name="Subtitle 1">
            <a:extLst>
              <a:ext uri="{FF2B5EF4-FFF2-40B4-BE49-F238E27FC236}">
                <a16:creationId xmlns:a16="http://schemas.microsoft.com/office/drawing/2014/main" id="{7E25F578-A30E-46C5-BFC0-118CBCE937EE}"/>
              </a:ext>
            </a:extLst>
          </p:cNvPr>
          <p:cNvSpPr txBox="1"/>
          <p:nvPr/>
        </p:nvSpPr>
        <p:spPr>
          <a:xfrm>
            <a:off x="6770142" y="3558825"/>
            <a:ext cx="3148286" cy="10156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6000" b="1" dirty="0">
                <a:solidFill>
                  <a:srgbClr val="FF5D5D"/>
                </a:solidFill>
              </a:rPr>
              <a:t>40</a:t>
            </a:r>
            <a:r>
              <a:rPr lang="en-GB" sz="4000" b="1" dirty="0">
                <a:solidFill>
                  <a:srgbClr val="FF5D5D"/>
                </a:solidFill>
              </a:rPr>
              <a:t>%</a:t>
            </a:r>
            <a:endParaRPr lang="en-GB" sz="8800" b="1" dirty="0">
              <a:solidFill>
                <a:srgbClr val="FF5D5D"/>
              </a:solidFill>
            </a:endParaRPr>
          </a:p>
        </p:txBody>
      </p:sp>
      <p:sp>
        <p:nvSpPr>
          <p:cNvPr id="79" name="Subtitle 1">
            <a:extLst>
              <a:ext uri="{FF2B5EF4-FFF2-40B4-BE49-F238E27FC236}">
                <a16:creationId xmlns:a16="http://schemas.microsoft.com/office/drawing/2014/main" id="{FEA9CF03-8D5C-435C-BA95-C0551FF7E9E2}"/>
              </a:ext>
            </a:extLst>
          </p:cNvPr>
          <p:cNvSpPr txBox="1"/>
          <p:nvPr/>
        </p:nvSpPr>
        <p:spPr>
          <a:xfrm>
            <a:off x="4482392" y="3088644"/>
            <a:ext cx="183645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Average financial </a:t>
            </a:r>
            <a:r>
              <a:rPr lang="en-GB" sz="1200" dirty="0">
                <a:solidFill>
                  <a:srgbClr val="5DD5FF"/>
                </a:solidFill>
              </a:rPr>
              <a:t>losses</a:t>
            </a:r>
            <a:r>
              <a:rPr lang="en-GB" sz="1200" dirty="0">
                <a:solidFill>
                  <a:srgbClr val="404040"/>
                </a:solidFill>
              </a:rPr>
              <a:t>:</a:t>
            </a:r>
          </a:p>
        </p:txBody>
      </p:sp>
      <p:sp>
        <p:nvSpPr>
          <p:cNvPr id="80" name="Subtitle 1">
            <a:extLst>
              <a:ext uri="{FF2B5EF4-FFF2-40B4-BE49-F238E27FC236}">
                <a16:creationId xmlns:a16="http://schemas.microsoft.com/office/drawing/2014/main" id="{C66DDBB6-B8F1-45B0-A6FB-0905695B112F}"/>
              </a:ext>
            </a:extLst>
          </p:cNvPr>
          <p:cNvSpPr txBox="1"/>
          <p:nvPr/>
        </p:nvSpPr>
        <p:spPr>
          <a:xfrm>
            <a:off x="4450878" y="3248902"/>
            <a:ext cx="1886115"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4800" b="1" dirty="0">
                <a:solidFill>
                  <a:srgbClr val="404040"/>
                </a:solidFill>
              </a:rPr>
              <a:t>£30k</a:t>
            </a:r>
          </a:p>
        </p:txBody>
      </p:sp>
      <p:sp>
        <p:nvSpPr>
          <p:cNvPr id="82" name="Subtitle 1">
            <a:extLst>
              <a:ext uri="{FF2B5EF4-FFF2-40B4-BE49-F238E27FC236}">
                <a16:creationId xmlns:a16="http://schemas.microsoft.com/office/drawing/2014/main" id="{688CD40A-3E0A-432A-B0B2-82337473E23E}"/>
              </a:ext>
            </a:extLst>
          </p:cNvPr>
          <p:cNvSpPr txBox="1"/>
          <p:nvPr/>
        </p:nvSpPr>
        <p:spPr>
          <a:xfrm>
            <a:off x="4482393" y="2250678"/>
            <a:ext cx="1854600" cy="7386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have been </a:t>
            </a:r>
            <a:r>
              <a:rPr lang="en-GB" sz="1400" b="1" dirty="0">
                <a:solidFill>
                  <a:srgbClr val="5DD5FF"/>
                </a:solidFill>
              </a:rPr>
              <a:t>negatively</a:t>
            </a:r>
            <a:r>
              <a:rPr lang="en-GB" sz="1400" b="1" dirty="0">
                <a:solidFill>
                  <a:srgbClr val="404040"/>
                </a:solidFill>
              </a:rPr>
              <a:t> impacted, financially, since </a:t>
            </a:r>
            <a:r>
              <a:rPr lang="en-GB" sz="1400" b="1" dirty="0">
                <a:solidFill>
                  <a:srgbClr val="5DD5FF"/>
                </a:solidFill>
              </a:rPr>
              <a:t>1</a:t>
            </a:r>
            <a:r>
              <a:rPr lang="en-GB" sz="1400" b="1" baseline="30000" dirty="0">
                <a:solidFill>
                  <a:srgbClr val="5DD5FF"/>
                </a:solidFill>
              </a:rPr>
              <a:t>st</a:t>
            </a:r>
            <a:r>
              <a:rPr lang="en-GB" sz="1400" b="1" dirty="0">
                <a:solidFill>
                  <a:srgbClr val="5DD5FF"/>
                </a:solidFill>
              </a:rPr>
              <a:t> March</a:t>
            </a:r>
            <a:r>
              <a:rPr lang="en-GB" sz="1400" b="1" dirty="0">
                <a:solidFill>
                  <a:srgbClr val="404040"/>
                </a:solidFill>
              </a:rPr>
              <a:t>.</a:t>
            </a:r>
          </a:p>
        </p:txBody>
      </p:sp>
      <p:sp>
        <p:nvSpPr>
          <p:cNvPr id="91" name="Subtitle 1">
            <a:extLst>
              <a:ext uri="{FF2B5EF4-FFF2-40B4-BE49-F238E27FC236}">
                <a16:creationId xmlns:a16="http://schemas.microsoft.com/office/drawing/2014/main" id="{1433CBD6-D2AF-4412-878D-BB0F655E5B55}"/>
              </a:ext>
            </a:extLst>
          </p:cNvPr>
          <p:cNvSpPr txBox="1"/>
          <p:nvPr/>
        </p:nvSpPr>
        <p:spPr>
          <a:xfrm>
            <a:off x="6587562" y="2698772"/>
            <a:ext cx="2576759" cy="2539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050" b="1" dirty="0">
                <a:solidFill>
                  <a:schemeClr val="bg1"/>
                </a:solidFill>
              </a:rPr>
              <a:t>Will use job retention scheme</a:t>
            </a:r>
          </a:p>
        </p:txBody>
      </p:sp>
      <p:sp>
        <p:nvSpPr>
          <p:cNvPr id="92" name="Subtitle 1">
            <a:extLst>
              <a:ext uri="{FF2B5EF4-FFF2-40B4-BE49-F238E27FC236}">
                <a16:creationId xmlns:a16="http://schemas.microsoft.com/office/drawing/2014/main" id="{9F95766E-E8A3-401B-B6C9-75AF85993244}"/>
              </a:ext>
            </a:extLst>
          </p:cNvPr>
          <p:cNvSpPr txBox="1"/>
          <p:nvPr/>
        </p:nvSpPr>
        <p:spPr>
          <a:xfrm>
            <a:off x="6587562" y="2154687"/>
            <a:ext cx="3361103"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100" b="1" dirty="0">
                <a:solidFill>
                  <a:schemeClr val="bg1"/>
                </a:solidFill>
              </a:rPr>
              <a:t>Fully aware of procedures for safe return to work</a:t>
            </a:r>
          </a:p>
        </p:txBody>
      </p:sp>
      <p:grpSp>
        <p:nvGrpSpPr>
          <p:cNvPr id="6" name="Group 5">
            <a:extLst>
              <a:ext uri="{FF2B5EF4-FFF2-40B4-BE49-F238E27FC236}">
                <a16:creationId xmlns:a16="http://schemas.microsoft.com/office/drawing/2014/main" id="{E91A77BE-40D3-4131-AE4F-A7ADD62A5A2A}"/>
              </a:ext>
            </a:extLst>
          </p:cNvPr>
          <p:cNvGrpSpPr/>
          <p:nvPr/>
        </p:nvGrpSpPr>
        <p:grpSpPr>
          <a:xfrm>
            <a:off x="8197744" y="5341446"/>
            <a:ext cx="3185522" cy="781500"/>
            <a:chOff x="3720103" y="5642628"/>
            <a:chExt cx="3511329" cy="861430"/>
          </a:xfrm>
        </p:grpSpPr>
        <p:pic>
          <p:nvPicPr>
            <p:cNvPr id="5" name="Graphic 4">
              <a:extLst>
                <a:ext uri="{FF2B5EF4-FFF2-40B4-BE49-F238E27FC236}">
                  <a16:creationId xmlns:a16="http://schemas.microsoft.com/office/drawing/2014/main" id="{C248A87D-AAE9-4E18-B27D-C4F832CE0E8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20103" y="5642628"/>
              <a:ext cx="315015" cy="861430"/>
            </a:xfrm>
            <a:prstGeom prst="rect">
              <a:avLst/>
            </a:prstGeom>
          </p:spPr>
        </p:pic>
        <p:pic>
          <p:nvPicPr>
            <p:cNvPr id="93" name="Graphic 92">
              <a:extLst>
                <a:ext uri="{FF2B5EF4-FFF2-40B4-BE49-F238E27FC236}">
                  <a16:creationId xmlns:a16="http://schemas.microsoft.com/office/drawing/2014/main" id="{48113AAC-3935-4BEC-9A79-E237063B34D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075249" y="5642628"/>
              <a:ext cx="315015" cy="861430"/>
            </a:xfrm>
            <a:prstGeom prst="rect">
              <a:avLst/>
            </a:prstGeom>
          </p:spPr>
        </p:pic>
        <p:pic>
          <p:nvPicPr>
            <p:cNvPr id="94" name="Graphic 93">
              <a:extLst>
                <a:ext uri="{FF2B5EF4-FFF2-40B4-BE49-F238E27FC236}">
                  <a16:creationId xmlns:a16="http://schemas.microsoft.com/office/drawing/2014/main" id="{0F030E4F-C3E0-40F6-B928-99E23C90B70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30395" y="5642628"/>
              <a:ext cx="315015" cy="861430"/>
            </a:xfrm>
            <a:prstGeom prst="rect">
              <a:avLst/>
            </a:prstGeom>
          </p:spPr>
        </p:pic>
        <p:pic>
          <p:nvPicPr>
            <p:cNvPr id="95" name="Graphic 94">
              <a:extLst>
                <a:ext uri="{FF2B5EF4-FFF2-40B4-BE49-F238E27FC236}">
                  <a16:creationId xmlns:a16="http://schemas.microsoft.com/office/drawing/2014/main" id="{3D888707-586B-4392-AA6C-773AF33CB6E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85541" y="5642628"/>
              <a:ext cx="315015" cy="861430"/>
            </a:xfrm>
            <a:prstGeom prst="rect">
              <a:avLst/>
            </a:prstGeom>
          </p:spPr>
        </p:pic>
        <p:pic>
          <p:nvPicPr>
            <p:cNvPr id="96" name="Graphic 95">
              <a:extLst>
                <a:ext uri="{FF2B5EF4-FFF2-40B4-BE49-F238E27FC236}">
                  <a16:creationId xmlns:a16="http://schemas.microsoft.com/office/drawing/2014/main" id="{7E3E4E7A-A799-4C1C-B5A7-F177DE75214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140687" y="5642628"/>
              <a:ext cx="315015" cy="861430"/>
            </a:xfrm>
            <a:prstGeom prst="rect">
              <a:avLst/>
            </a:prstGeom>
          </p:spPr>
        </p:pic>
        <p:pic>
          <p:nvPicPr>
            <p:cNvPr id="97" name="Graphic 96">
              <a:extLst>
                <a:ext uri="{FF2B5EF4-FFF2-40B4-BE49-F238E27FC236}">
                  <a16:creationId xmlns:a16="http://schemas.microsoft.com/office/drawing/2014/main" id="{43ADC430-414F-407F-82BC-FD9A3C421B0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495833" y="5642628"/>
              <a:ext cx="315015" cy="861430"/>
            </a:xfrm>
            <a:prstGeom prst="rect">
              <a:avLst/>
            </a:prstGeom>
          </p:spPr>
        </p:pic>
        <p:pic>
          <p:nvPicPr>
            <p:cNvPr id="98" name="Graphic 97">
              <a:extLst>
                <a:ext uri="{FF2B5EF4-FFF2-40B4-BE49-F238E27FC236}">
                  <a16:creationId xmlns:a16="http://schemas.microsoft.com/office/drawing/2014/main" id="{3782E023-AC8F-44BC-9A88-5527781B86C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50979" y="5642628"/>
              <a:ext cx="315015" cy="861430"/>
            </a:xfrm>
            <a:prstGeom prst="rect">
              <a:avLst/>
            </a:prstGeom>
          </p:spPr>
        </p:pic>
        <p:pic>
          <p:nvPicPr>
            <p:cNvPr id="99" name="Graphic 98">
              <a:extLst>
                <a:ext uri="{FF2B5EF4-FFF2-40B4-BE49-F238E27FC236}">
                  <a16:creationId xmlns:a16="http://schemas.microsoft.com/office/drawing/2014/main" id="{CD653362-FE93-49D5-9927-FA2D46670B2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06125" y="5642628"/>
              <a:ext cx="315015" cy="861430"/>
            </a:xfrm>
            <a:prstGeom prst="rect">
              <a:avLst/>
            </a:prstGeom>
          </p:spPr>
        </p:pic>
        <p:pic>
          <p:nvPicPr>
            <p:cNvPr id="100" name="Graphic 99">
              <a:extLst>
                <a:ext uri="{FF2B5EF4-FFF2-40B4-BE49-F238E27FC236}">
                  <a16:creationId xmlns:a16="http://schemas.microsoft.com/office/drawing/2014/main" id="{01770E1C-E965-4B1F-9C18-294F8AE04EC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561271" y="5642628"/>
              <a:ext cx="315015" cy="861430"/>
            </a:xfrm>
            <a:prstGeom prst="rect">
              <a:avLst/>
            </a:prstGeom>
          </p:spPr>
        </p:pic>
        <p:pic>
          <p:nvPicPr>
            <p:cNvPr id="101" name="Graphic 100">
              <a:extLst>
                <a:ext uri="{FF2B5EF4-FFF2-40B4-BE49-F238E27FC236}">
                  <a16:creationId xmlns:a16="http://schemas.microsoft.com/office/drawing/2014/main" id="{532F353B-B9DB-4431-BD53-87F8B590003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16417" y="5642628"/>
              <a:ext cx="315015" cy="861430"/>
            </a:xfrm>
            <a:prstGeom prst="rect">
              <a:avLst/>
            </a:prstGeom>
          </p:spPr>
        </p:pic>
      </p:grpSp>
      <p:sp>
        <p:nvSpPr>
          <p:cNvPr id="102" name="Subtitle 1">
            <a:extLst>
              <a:ext uri="{FF2B5EF4-FFF2-40B4-BE49-F238E27FC236}">
                <a16:creationId xmlns:a16="http://schemas.microsoft.com/office/drawing/2014/main" id="{12F9B91C-1B7D-46EE-80D0-6817FC84839F}"/>
              </a:ext>
            </a:extLst>
          </p:cNvPr>
          <p:cNvSpPr txBox="1"/>
          <p:nvPr/>
        </p:nvSpPr>
        <p:spPr>
          <a:xfrm>
            <a:off x="6493759" y="5463314"/>
            <a:ext cx="1667578"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rgbClr val="FF5D5D"/>
                </a:solidFill>
              </a:rPr>
              <a:t>65% </a:t>
            </a:r>
            <a:r>
              <a:rPr lang="en-GB" sz="1200" b="1" dirty="0">
                <a:solidFill>
                  <a:srgbClr val="404040"/>
                </a:solidFill>
              </a:rPr>
              <a:t>said that their </a:t>
            </a:r>
            <a:r>
              <a:rPr lang="en-GB" sz="1200" dirty="0">
                <a:solidFill>
                  <a:srgbClr val="404040"/>
                </a:solidFill>
              </a:rPr>
              <a:t>employees appear to be </a:t>
            </a:r>
            <a:r>
              <a:rPr lang="en-GB" sz="1200" b="1" dirty="0">
                <a:solidFill>
                  <a:srgbClr val="404040"/>
                </a:solidFill>
              </a:rPr>
              <a:t>relaxed or excited</a:t>
            </a:r>
            <a:r>
              <a:rPr lang="en-GB" sz="1200" dirty="0">
                <a:solidFill>
                  <a:srgbClr val="404040"/>
                </a:solidFill>
              </a:rPr>
              <a:t> to return to work</a:t>
            </a:r>
          </a:p>
        </p:txBody>
      </p:sp>
      <p:grpSp>
        <p:nvGrpSpPr>
          <p:cNvPr id="7" name="Group 6">
            <a:extLst>
              <a:ext uri="{FF2B5EF4-FFF2-40B4-BE49-F238E27FC236}">
                <a16:creationId xmlns:a16="http://schemas.microsoft.com/office/drawing/2014/main" id="{9BFF840A-6B1E-45AE-BB3D-ADB2DBD800DD}"/>
              </a:ext>
            </a:extLst>
          </p:cNvPr>
          <p:cNvGrpSpPr/>
          <p:nvPr/>
        </p:nvGrpSpPr>
        <p:grpSpPr>
          <a:xfrm>
            <a:off x="2754850" y="2944567"/>
            <a:ext cx="1485357" cy="1052485"/>
            <a:chOff x="2754850" y="2818346"/>
            <a:chExt cx="1485357" cy="1052485"/>
          </a:xfrm>
        </p:grpSpPr>
        <p:sp>
          <p:nvSpPr>
            <p:cNvPr id="103" name="Subtitle 1">
              <a:extLst>
                <a:ext uri="{FF2B5EF4-FFF2-40B4-BE49-F238E27FC236}">
                  <a16:creationId xmlns:a16="http://schemas.microsoft.com/office/drawing/2014/main" id="{3EFA9CCD-BD6E-4877-9758-8B64665E1CE1}"/>
                </a:ext>
              </a:extLst>
            </p:cNvPr>
            <p:cNvSpPr txBox="1"/>
            <p:nvPr/>
          </p:nvSpPr>
          <p:spPr>
            <a:xfrm>
              <a:off x="2754850" y="3087297"/>
              <a:ext cx="1485357"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Learners Cancelling</a:t>
              </a:r>
              <a:endParaRPr lang="en-GB" sz="1100" spc="-70" dirty="0">
                <a:solidFill>
                  <a:srgbClr val="404040"/>
                </a:solidFill>
              </a:endParaRPr>
            </a:p>
          </p:txBody>
        </p:sp>
        <p:sp>
          <p:nvSpPr>
            <p:cNvPr id="104" name="Subtitle 1">
              <a:extLst>
                <a:ext uri="{FF2B5EF4-FFF2-40B4-BE49-F238E27FC236}">
                  <a16:creationId xmlns:a16="http://schemas.microsoft.com/office/drawing/2014/main" id="{1D8F6C14-E8CD-459D-892C-48B4938E58AF}"/>
                </a:ext>
              </a:extLst>
            </p:cNvPr>
            <p:cNvSpPr txBox="1"/>
            <p:nvPr/>
          </p:nvSpPr>
          <p:spPr>
            <a:xfrm>
              <a:off x="2754850" y="3353579"/>
              <a:ext cx="1398625"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Self-isolation</a:t>
              </a:r>
              <a:endParaRPr lang="en-GB" sz="1100" spc="-70" dirty="0">
                <a:solidFill>
                  <a:srgbClr val="404040"/>
                </a:solidFill>
              </a:endParaRPr>
            </a:p>
          </p:txBody>
        </p:sp>
        <p:sp>
          <p:nvSpPr>
            <p:cNvPr id="105" name="Subtitle 1">
              <a:extLst>
                <a:ext uri="{FF2B5EF4-FFF2-40B4-BE49-F238E27FC236}">
                  <a16:creationId xmlns:a16="http://schemas.microsoft.com/office/drawing/2014/main" id="{5AFC2B8A-B6C4-4F13-9B79-4F2FA4AE4EEF}"/>
                </a:ext>
              </a:extLst>
            </p:cNvPr>
            <p:cNvSpPr txBox="1"/>
            <p:nvPr/>
          </p:nvSpPr>
          <p:spPr>
            <a:xfrm>
              <a:off x="2754850" y="2818346"/>
              <a:ext cx="1485357"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Facility Closure</a:t>
              </a:r>
              <a:endParaRPr lang="en-GB" sz="1100" spc="-70" dirty="0">
                <a:solidFill>
                  <a:srgbClr val="404040"/>
                </a:solidFill>
              </a:endParaRPr>
            </a:p>
          </p:txBody>
        </p:sp>
        <p:sp>
          <p:nvSpPr>
            <p:cNvPr id="106" name="Subtitle 1">
              <a:extLst>
                <a:ext uri="{FF2B5EF4-FFF2-40B4-BE49-F238E27FC236}">
                  <a16:creationId xmlns:a16="http://schemas.microsoft.com/office/drawing/2014/main" id="{1126B551-FFBC-45BB-B651-2058E5CFDA71}"/>
                </a:ext>
              </a:extLst>
            </p:cNvPr>
            <p:cNvSpPr txBox="1"/>
            <p:nvPr/>
          </p:nvSpPr>
          <p:spPr>
            <a:xfrm>
              <a:off x="2754850" y="3609221"/>
              <a:ext cx="1309416"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endParaRPr lang="en-GB" sz="1100" spc="-70" dirty="0">
                <a:solidFill>
                  <a:srgbClr val="404040"/>
                </a:solidFill>
              </a:endParaRPr>
            </a:p>
          </p:txBody>
        </p:sp>
      </p:grpSp>
      <p:sp>
        <p:nvSpPr>
          <p:cNvPr id="8" name="Rectangle 7">
            <a:extLst>
              <a:ext uri="{FF2B5EF4-FFF2-40B4-BE49-F238E27FC236}">
                <a16:creationId xmlns:a16="http://schemas.microsoft.com/office/drawing/2014/main" id="{4BDD25B1-666A-41D4-A4DE-2EC43111D505}"/>
              </a:ext>
            </a:extLst>
          </p:cNvPr>
          <p:cNvSpPr/>
          <p:nvPr/>
        </p:nvSpPr>
        <p:spPr>
          <a:xfrm>
            <a:off x="2541230" y="2981871"/>
            <a:ext cx="190452" cy="190452"/>
          </a:xfrm>
          <a:prstGeom prst="rect">
            <a:avLst/>
          </a:prstGeom>
          <a:solidFill>
            <a:srgbClr val="5DD5F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08" name="Rectangle 107">
            <a:extLst>
              <a:ext uri="{FF2B5EF4-FFF2-40B4-BE49-F238E27FC236}">
                <a16:creationId xmlns:a16="http://schemas.microsoft.com/office/drawing/2014/main" id="{FB6B85B1-F9F4-4C9E-A743-E81337DBC1B6}"/>
              </a:ext>
            </a:extLst>
          </p:cNvPr>
          <p:cNvSpPr/>
          <p:nvPr/>
        </p:nvSpPr>
        <p:spPr>
          <a:xfrm>
            <a:off x="2541230" y="3249807"/>
            <a:ext cx="190452" cy="190452"/>
          </a:xfrm>
          <a:prstGeom prst="rect">
            <a:avLst/>
          </a:prstGeom>
          <a:solidFill>
            <a:srgbClr val="BFBFB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09" name="Rectangle 108">
            <a:extLst>
              <a:ext uri="{FF2B5EF4-FFF2-40B4-BE49-F238E27FC236}">
                <a16:creationId xmlns:a16="http://schemas.microsoft.com/office/drawing/2014/main" id="{4F7743ED-5B6B-4A3C-B537-3B7D0EF10AE7}"/>
              </a:ext>
            </a:extLst>
          </p:cNvPr>
          <p:cNvSpPr/>
          <p:nvPr/>
        </p:nvSpPr>
        <p:spPr>
          <a:xfrm>
            <a:off x="2541230" y="3516089"/>
            <a:ext cx="190452" cy="190452"/>
          </a:xfrm>
          <a:prstGeom prst="rect">
            <a:avLst/>
          </a:prstGeom>
          <a:solidFill>
            <a:srgbClr val="D9D9D9"/>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11" name="Subtitle 1">
            <a:extLst>
              <a:ext uri="{FF2B5EF4-FFF2-40B4-BE49-F238E27FC236}">
                <a16:creationId xmlns:a16="http://schemas.microsoft.com/office/drawing/2014/main" id="{78E12B6B-C7F4-4D12-9B2D-7A382CEB3741}"/>
              </a:ext>
            </a:extLst>
          </p:cNvPr>
          <p:cNvSpPr txBox="1"/>
          <p:nvPr/>
        </p:nvSpPr>
        <p:spPr>
          <a:xfrm>
            <a:off x="1444575" y="3779358"/>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75%</a:t>
            </a:r>
            <a:endParaRPr lang="en-GB" sz="900" spc="-70" dirty="0">
              <a:solidFill>
                <a:srgbClr val="404040"/>
              </a:solidFill>
            </a:endParaRPr>
          </a:p>
        </p:txBody>
      </p:sp>
      <p:sp>
        <p:nvSpPr>
          <p:cNvPr id="112" name="Subtitle 1">
            <a:extLst>
              <a:ext uri="{FF2B5EF4-FFF2-40B4-BE49-F238E27FC236}">
                <a16:creationId xmlns:a16="http://schemas.microsoft.com/office/drawing/2014/main" id="{D2E26762-0A3C-4B9D-B65E-441536F8908E}"/>
              </a:ext>
            </a:extLst>
          </p:cNvPr>
          <p:cNvSpPr txBox="1"/>
          <p:nvPr/>
        </p:nvSpPr>
        <p:spPr>
          <a:xfrm>
            <a:off x="548096" y="2971198"/>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15%</a:t>
            </a:r>
            <a:endParaRPr lang="en-GB" sz="900" spc="-70" dirty="0">
              <a:solidFill>
                <a:srgbClr val="404040"/>
              </a:solidFill>
            </a:endParaRPr>
          </a:p>
        </p:txBody>
      </p:sp>
      <p:sp>
        <p:nvSpPr>
          <p:cNvPr id="113" name="Subtitle 1">
            <a:extLst>
              <a:ext uri="{FF2B5EF4-FFF2-40B4-BE49-F238E27FC236}">
                <a16:creationId xmlns:a16="http://schemas.microsoft.com/office/drawing/2014/main" id="{5BDABB2B-D569-4A72-B4EC-3D0EA2AE7792}"/>
              </a:ext>
            </a:extLst>
          </p:cNvPr>
          <p:cNvSpPr txBox="1"/>
          <p:nvPr/>
        </p:nvSpPr>
        <p:spPr>
          <a:xfrm>
            <a:off x="913146" y="2645070"/>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10%</a:t>
            </a:r>
            <a:endParaRPr lang="en-GB" sz="900" spc="-70" dirty="0">
              <a:solidFill>
                <a:srgbClr val="404040"/>
              </a:solidFill>
            </a:endParaRPr>
          </a:p>
        </p:txBody>
      </p:sp>
      <p:sp>
        <p:nvSpPr>
          <p:cNvPr id="73" name="Subtitle 1">
            <a:extLst>
              <a:ext uri="{FF2B5EF4-FFF2-40B4-BE49-F238E27FC236}">
                <a16:creationId xmlns:a16="http://schemas.microsoft.com/office/drawing/2014/main" id="{28D99E43-BA9C-41DA-A341-67F1EA06C209}"/>
              </a:ext>
            </a:extLst>
          </p:cNvPr>
          <p:cNvSpPr txBox="1"/>
          <p:nvPr/>
        </p:nvSpPr>
        <p:spPr>
          <a:xfrm>
            <a:off x="4482393" y="4823058"/>
            <a:ext cx="1613607"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of employers currently paying rent. 15% of those are receiving </a:t>
            </a:r>
            <a:r>
              <a:rPr lang="en-GB" sz="1400" b="1" dirty="0">
                <a:solidFill>
                  <a:srgbClr val="5DD5FF"/>
                </a:solidFill>
              </a:rPr>
              <a:t>pressure</a:t>
            </a:r>
            <a:r>
              <a:rPr lang="en-GB" sz="1400" b="1" dirty="0">
                <a:solidFill>
                  <a:srgbClr val="404040"/>
                </a:solidFill>
              </a:rPr>
              <a:t> regarding rental payments.</a:t>
            </a:r>
          </a:p>
        </p:txBody>
      </p:sp>
      <p:sp>
        <p:nvSpPr>
          <p:cNvPr id="77" name="Subtitle 1">
            <a:extLst>
              <a:ext uri="{FF2B5EF4-FFF2-40B4-BE49-F238E27FC236}">
                <a16:creationId xmlns:a16="http://schemas.microsoft.com/office/drawing/2014/main" id="{CACED8C0-CA7F-4AD1-92FF-1D0919D42D1C}"/>
              </a:ext>
            </a:extLst>
          </p:cNvPr>
          <p:cNvSpPr txBox="1"/>
          <p:nvPr/>
        </p:nvSpPr>
        <p:spPr>
          <a:xfrm>
            <a:off x="4476134" y="3947187"/>
            <a:ext cx="1842715" cy="11079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6600" b="1" dirty="0">
                <a:solidFill>
                  <a:srgbClr val="5DD5FF"/>
                </a:solidFill>
              </a:rPr>
              <a:t>45</a:t>
            </a:r>
            <a:r>
              <a:rPr lang="en-GB" sz="4000" b="1" dirty="0">
                <a:solidFill>
                  <a:srgbClr val="5DD5FF"/>
                </a:solidFill>
              </a:rPr>
              <a:t>%</a:t>
            </a:r>
            <a:endParaRPr lang="en-GB" sz="8800" b="1" dirty="0">
              <a:solidFill>
                <a:srgbClr val="5DD5FF"/>
              </a:solidFill>
            </a:endParaRPr>
          </a:p>
        </p:txBody>
      </p:sp>
      <p:cxnSp>
        <p:nvCxnSpPr>
          <p:cNvPr id="67" name="Straight Connector 66">
            <a:extLst>
              <a:ext uri="{FF2B5EF4-FFF2-40B4-BE49-F238E27FC236}">
                <a16:creationId xmlns:a16="http://schemas.microsoft.com/office/drawing/2014/main" id="{CFCD2CE9-7346-4521-B124-B1AB6ED1707D}"/>
              </a:ext>
            </a:extLst>
          </p:cNvPr>
          <p:cNvCxnSpPr>
            <a:cxnSpLocks/>
          </p:cNvCxnSpPr>
          <p:nvPr/>
        </p:nvCxnSpPr>
        <p:spPr>
          <a:xfrm flipH="1">
            <a:off x="598714" y="1405361"/>
            <a:ext cx="3633109"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cxnSp>
        <p:nvCxnSpPr>
          <p:cNvPr id="68" name="Straight Connector 67">
            <a:extLst>
              <a:ext uri="{FF2B5EF4-FFF2-40B4-BE49-F238E27FC236}">
                <a16:creationId xmlns:a16="http://schemas.microsoft.com/office/drawing/2014/main" id="{59D1047A-C6A1-48F2-A587-18E7C86E738A}"/>
              </a:ext>
            </a:extLst>
          </p:cNvPr>
          <p:cNvCxnSpPr>
            <a:cxnSpLocks/>
          </p:cNvCxnSpPr>
          <p:nvPr/>
        </p:nvCxnSpPr>
        <p:spPr>
          <a:xfrm flipH="1">
            <a:off x="4390264" y="1405361"/>
            <a:ext cx="1946730"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pic>
        <p:nvPicPr>
          <p:cNvPr id="85" name="Graphic 84">
            <a:extLst>
              <a:ext uri="{FF2B5EF4-FFF2-40B4-BE49-F238E27FC236}">
                <a16:creationId xmlns:a16="http://schemas.microsoft.com/office/drawing/2014/main" id="{8C44E3A8-3F03-43BC-A35E-3BD673C7A1B9}"/>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t="49519"/>
          <a:stretch/>
        </p:blipFill>
        <p:spPr>
          <a:xfrm>
            <a:off x="10130902" y="5740754"/>
            <a:ext cx="285786" cy="394511"/>
          </a:xfrm>
          <a:prstGeom prst="rect">
            <a:avLst/>
          </a:prstGeom>
        </p:spPr>
      </p:pic>
      <p:sp>
        <p:nvSpPr>
          <p:cNvPr id="107" name="Rectangle 106">
            <a:extLst>
              <a:ext uri="{FF2B5EF4-FFF2-40B4-BE49-F238E27FC236}">
                <a16:creationId xmlns:a16="http://schemas.microsoft.com/office/drawing/2014/main" id="{3E44392C-BED7-4FFB-BA74-F195FA3998EC}"/>
              </a:ext>
            </a:extLst>
          </p:cNvPr>
          <p:cNvSpPr/>
          <p:nvPr/>
        </p:nvSpPr>
        <p:spPr>
          <a:xfrm>
            <a:off x="193162" y="1196184"/>
            <a:ext cx="6218038" cy="5355310"/>
          </a:xfrm>
          <a:prstGeom prst="rect">
            <a:avLst/>
          </a:prstGeom>
          <a:solidFill>
            <a:schemeClr val="bg1">
              <a:alpha val="96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110" name="Rectangle 5">
            <a:extLst>
              <a:ext uri="{FF2B5EF4-FFF2-40B4-BE49-F238E27FC236}">
                <a16:creationId xmlns:a16="http://schemas.microsoft.com/office/drawing/2014/main" id="{94DDF1D3-958A-4240-BDBD-E3C603430C43}"/>
              </a:ext>
            </a:extLst>
          </p:cNvPr>
          <p:cNvSpPr/>
          <p:nvPr/>
        </p:nvSpPr>
        <p:spPr>
          <a:xfrm>
            <a:off x="256124" y="2529893"/>
            <a:ext cx="6059878" cy="1970546"/>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14" name="Subtitle 1">
            <a:extLst>
              <a:ext uri="{FF2B5EF4-FFF2-40B4-BE49-F238E27FC236}">
                <a16:creationId xmlns:a16="http://schemas.microsoft.com/office/drawing/2014/main" id="{6A912C0C-A067-4F57-AB31-E27C148A9E05}"/>
              </a:ext>
            </a:extLst>
          </p:cNvPr>
          <p:cNvSpPr txBox="1"/>
          <p:nvPr/>
        </p:nvSpPr>
        <p:spPr>
          <a:xfrm>
            <a:off x="446599" y="2839959"/>
            <a:ext cx="5615590" cy="1323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000" b="1" dirty="0">
                <a:solidFill>
                  <a:schemeClr val="tx1"/>
                </a:solidFill>
              </a:rPr>
              <a:t>“We have spent time training and </a:t>
            </a:r>
            <a:r>
              <a:rPr lang="en-GB" sz="2000" b="1" dirty="0">
                <a:solidFill>
                  <a:srgbClr val="FF5D5D"/>
                </a:solidFill>
              </a:rPr>
              <a:t>understanding their (employees’) concerns. </a:t>
            </a:r>
            <a:r>
              <a:rPr lang="en-GB" sz="2000" b="1" dirty="0">
                <a:solidFill>
                  <a:schemeClr val="tx1"/>
                </a:solidFill>
              </a:rPr>
              <a:t>We have gotten them involved in writing action plans so they know what is happening and fully back it.”</a:t>
            </a:r>
          </a:p>
        </p:txBody>
      </p:sp>
      <p:sp>
        <p:nvSpPr>
          <p:cNvPr id="69" name="object 4">
            <a:extLst>
              <a:ext uri="{FF2B5EF4-FFF2-40B4-BE49-F238E27FC236}">
                <a16:creationId xmlns:a16="http://schemas.microsoft.com/office/drawing/2014/main" id="{516390B4-62A9-4B7A-9523-BF91858C0DB4}"/>
              </a:ext>
            </a:extLst>
          </p:cNvPr>
          <p:cNvSpPr/>
          <p:nvPr/>
        </p:nvSpPr>
        <p:spPr>
          <a:xfrm>
            <a:off x="0" y="4941393"/>
            <a:ext cx="1930252" cy="19166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9131" y="14353"/>
                </a:lnTo>
                <a:lnTo>
                  <a:pt x="8808" y="14161"/>
                </a:lnTo>
                <a:lnTo>
                  <a:pt x="8490" y="13963"/>
                </a:lnTo>
                <a:lnTo>
                  <a:pt x="8178" y="13759"/>
                </a:lnTo>
                <a:lnTo>
                  <a:pt x="7870" y="13549"/>
                </a:lnTo>
                <a:lnTo>
                  <a:pt x="7567" y="13333"/>
                </a:lnTo>
                <a:lnTo>
                  <a:pt x="7269" y="13112"/>
                </a:lnTo>
                <a:lnTo>
                  <a:pt x="6976" y="12885"/>
                </a:lnTo>
                <a:lnTo>
                  <a:pt x="6688" y="12653"/>
                </a:lnTo>
                <a:lnTo>
                  <a:pt x="6406" y="12415"/>
                </a:lnTo>
                <a:lnTo>
                  <a:pt x="6128" y="12173"/>
                </a:lnTo>
                <a:lnTo>
                  <a:pt x="5856" y="11925"/>
                </a:lnTo>
                <a:lnTo>
                  <a:pt x="5590" y="11672"/>
                </a:lnTo>
                <a:lnTo>
                  <a:pt x="5328" y="11414"/>
                </a:lnTo>
                <a:lnTo>
                  <a:pt x="5072" y="11151"/>
                </a:lnTo>
                <a:lnTo>
                  <a:pt x="4822" y="10884"/>
                </a:lnTo>
                <a:lnTo>
                  <a:pt x="4556" y="10589"/>
                </a:lnTo>
                <a:lnTo>
                  <a:pt x="4494" y="10518"/>
                </a:lnTo>
                <a:lnTo>
                  <a:pt x="4472" y="10495"/>
                </a:lnTo>
                <a:lnTo>
                  <a:pt x="4185" y="10161"/>
                </a:lnTo>
                <a:lnTo>
                  <a:pt x="3928" y="9848"/>
                </a:lnTo>
                <a:lnTo>
                  <a:pt x="3682" y="9533"/>
                </a:lnTo>
                <a:lnTo>
                  <a:pt x="3446" y="9215"/>
                </a:lnTo>
                <a:lnTo>
                  <a:pt x="3221" y="8895"/>
                </a:lnTo>
                <a:lnTo>
                  <a:pt x="3005" y="8574"/>
                </a:lnTo>
                <a:lnTo>
                  <a:pt x="2799" y="8251"/>
                </a:lnTo>
                <a:lnTo>
                  <a:pt x="2602" y="7928"/>
                </a:lnTo>
                <a:lnTo>
                  <a:pt x="2414" y="7604"/>
                </a:lnTo>
                <a:lnTo>
                  <a:pt x="2232" y="7282"/>
                </a:lnTo>
                <a:lnTo>
                  <a:pt x="2057" y="6956"/>
                </a:lnTo>
                <a:lnTo>
                  <a:pt x="1889" y="6627"/>
                </a:lnTo>
                <a:lnTo>
                  <a:pt x="1726" y="6294"/>
                </a:lnTo>
                <a:lnTo>
                  <a:pt x="1571" y="5958"/>
                </a:lnTo>
                <a:lnTo>
                  <a:pt x="1422" y="5619"/>
                </a:lnTo>
                <a:lnTo>
                  <a:pt x="1280" y="5277"/>
                </a:lnTo>
                <a:lnTo>
                  <a:pt x="1144" y="4932"/>
                </a:lnTo>
                <a:lnTo>
                  <a:pt x="1015" y="4584"/>
                </a:lnTo>
                <a:lnTo>
                  <a:pt x="893" y="4233"/>
                </a:lnTo>
                <a:lnTo>
                  <a:pt x="778" y="3879"/>
                </a:lnTo>
                <a:lnTo>
                  <a:pt x="670" y="3523"/>
                </a:lnTo>
                <a:lnTo>
                  <a:pt x="569" y="3164"/>
                </a:lnTo>
                <a:lnTo>
                  <a:pt x="475" y="2803"/>
                </a:lnTo>
                <a:lnTo>
                  <a:pt x="388" y="2439"/>
                </a:lnTo>
                <a:lnTo>
                  <a:pt x="309" y="2073"/>
                </a:lnTo>
                <a:lnTo>
                  <a:pt x="236" y="1705"/>
                </a:lnTo>
                <a:lnTo>
                  <a:pt x="171" y="1335"/>
                </a:lnTo>
                <a:lnTo>
                  <a:pt x="113" y="964"/>
                </a:lnTo>
                <a:lnTo>
                  <a:pt x="63" y="590"/>
                </a:lnTo>
                <a:lnTo>
                  <a:pt x="20" y="215"/>
                </a:lnTo>
                <a:lnTo>
                  <a:pt x="0" y="0"/>
                </a:lnTo>
                <a:close/>
              </a:path>
            </a:pathLst>
          </a:custGeom>
          <a:solidFill>
            <a:srgbClr val="1F3D6F"/>
          </a:solidFill>
          <a:ln w="12700">
            <a:miter lim="400000"/>
          </a:ln>
        </p:spPr>
        <p:txBody>
          <a:bodyPr lIns="45719" rIns="45719"/>
          <a:lstStyle/>
          <a:p>
            <a:endParaRPr/>
          </a:p>
        </p:txBody>
      </p:sp>
      <p:pic>
        <p:nvPicPr>
          <p:cNvPr id="86" name="Picture 7" descr="Picture 7">
            <a:extLst>
              <a:ext uri="{FF2B5EF4-FFF2-40B4-BE49-F238E27FC236}">
                <a16:creationId xmlns:a16="http://schemas.microsoft.com/office/drawing/2014/main" id="{7F2C8466-07A4-4060-9EF9-BFBA783655E6}"/>
              </a:ext>
            </a:extLst>
          </p:cNvPr>
          <p:cNvPicPr>
            <a:picLocks noChangeAspect="1"/>
          </p:cNvPicPr>
          <p:nvPr/>
        </p:nvPicPr>
        <p:blipFill>
          <a:blip r:embed="rId7"/>
          <a:stretch>
            <a:fillRect/>
          </a:stretch>
        </p:blipFill>
        <p:spPr>
          <a:xfrm>
            <a:off x="248602" y="6227907"/>
            <a:ext cx="312985" cy="453046"/>
          </a:xfrm>
          <a:prstGeom prst="rect">
            <a:avLst/>
          </a:prstGeom>
          <a:ln w="12700">
            <a:miter lim="400000"/>
          </a:ln>
        </p:spPr>
      </p:pic>
      <p:sp>
        <p:nvSpPr>
          <p:cNvPr id="117" name="Subtitle 1">
            <a:extLst>
              <a:ext uri="{FF2B5EF4-FFF2-40B4-BE49-F238E27FC236}">
                <a16:creationId xmlns:a16="http://schemas.microsoft.com/office/drawing/2014/main" id="{886C23FB-1E2C-4297-B8A9-7BD8F71118F3}"/>
              </a:ext>
            </a:extLst>
          </p:cNvPr>
          <p:cNvSpPr txBox="1"/>
          <p:nvPr/>
        </p:nvSpPr>
        <p:spPr>
          <a:xfrm>
            <a:off x="6587563" y="2975698"/>
            <a:ext cx="4795704" cy="2539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000" i="1" dirty="0">
                <a:solidFill>
                  <a:srgbClr val="404040"/>
                </a:solidFill>
              </a:rPr>
              <a:t>Average number of employees = 12</a:t>
            </a:r>
          </a:p>
        </p:txBody>
      </p:sp>
      <p:sp>
        <p:nvSpPr>
          <p:cNvPr id="118" name="Rectangle 5">
            <a:extLst>
              <a:ext uri="{FF2B5EF4-FFF2-40B4-BE49-F238E27FC236}">
                <a16:creationId xmlns:a16="http://schemas.microsoft.com/office/drawing/2014/main" id="{946F85DD-0BAD-4B52-A03D-06A4CB5778BC}"/>
              </a:ext>
            </a:extLst>
          </p:cNvPr>
          <p:cNvSpPr/>
          <p:nvPr/>
        </p:nvSpPr>
        <p:spPr>
          <a:xfrm rot="10800000">
            <a:off x="2669578" y="478720"/>
            <a:ext cx="3839770" cy="641454"/>
          </a:xfrm>
          <a:prstGeom prst="rect">
            <a:avLst/>
          </a:prstGeom>
          <a:solidFill>
            <a:schemeClr val="bg1"/>
          </a:solidFill>
          <a:ln>
            <a:noFill/>
          </a:ln>
          <a:effectLst>
            <a:outerShdw blurRad="330200" dist="203200" sx="90000" sy="90000" algn="ctr" rotWithShape="0">
              <a:prstClr val="black">
                <a:alpha val="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lumMod val="75000"/>
                  <a:lumOff val="25000"/>
                </a:schemeClr>
              </a:solidFill>
            </a:endParaRPr>
          </a:p>
        </p:txBody>
      </p:sp>
      <p:sp>
        <p:nvSpPr>
          <p:cNvPr id="121" name="Subtitle 1">
            <a:extLst>
              <a:ext uri="{FF2B5EF4-FFF2-40B4-BE49-F238E27FC236}">
                <a16:creationId xmlns:a16="http://schemas.microsoft.com/office/drawing/2014/main" id="{DB98959F-F79F-48A9-8964-C2188A68EC9D}"/>
              </a:ext>
            </a:extLst>
          </p:cNvPr>
          <p:cNvSpPr txBox="1"/>
          <p:nvPr/>
        </p:nvSpPr>
        <p:spPr>
          <a:xfrm>
            <a:off x="598715" y="479588"/>
            <a:ext cx="4304212"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b="1" dirty="0">
                <a:solidFill>
                  <a:srgbClr val="12316D"/>
                </a:solidFill>
              </a:rPr>
              <a:t>Employer</a:t>
            </a:r>
          </a:p>
        </p:txBody>
      </p:sp>
      <p:sp>
        <p:nvSpPr>
          <p:cNvPr id="72" name="Double Bracket 71">
            <a:extLst>
              <a:ext uri="{FF2B5EF4-FFF2-40B4-BE49-F238E27FC236}">
                <a16:creationId xmlns:a16="http://schemas.microsoft.com/office/drawing/2014/main" id="{69BE81A6-8E2D-412B-8284-63B290E847CA}"/>
              </a:ext>
            </a:extLst>
          </p:cNvPr>
          <p:cNvSpPr/>
          <p:nvPr/>
        </p:nvSpPr>
        <p:spPr>
          <a:xfrm>
            <a:off x="677601" y="4352196"/>
            <a:ext cx="5412989" cy="1940819"/>
          </a:xfrm>
          <a:prstGeom prst="bracketPair">
            <a:avLst>
              <a:gd name="adj" fmla="val 12082"/>
            </a:avLst>
          </a:prstGeom>
          <a:solidFill>
            <a:srgbClr val="F2F2F2"/>
          </a:solidFill>
          <a:ln w="38100" cap="flat">
            <a:solidFill>
              <a:srgbClr val="12316D"/>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180000" rIns="180000" bIns="180000" numCol="1" spcCol="38100" rtlCol="0" anchor="ctr">
            <a:spAutoFit/>
          </a:bodyPr>
          <a:lstStyle/>
          <a:p>
            <a:r>
              <a:rPr lang="en-GB" sz="1050" b="1" i="1" dirty="0">
                <a:solidFill>
                  <a:srgbClr val="404040"/>
                </a:solidFill>
                <a:latin typeface="Arial" panose="020B0604020202020204" pitchFamily="34" charset="0"/>
                <a:cs typeface="Arial" panose="020B0604020202020204" pitchFamily="34" charset="0"/>
              </a:rPr>
              <a:t>40% reduction in members is unsustainable. More support is needed to restore public confidence in how facilities are working to ensure safe and secure environments.</a:t>
            </a:r>
          </a:p>
          <a:p>
            <a:endParaRPr lang="en-GB" sz="1050" b="1" i="1" dirty="0">
              <a:solidFill>
                <a:srgbClr val="404040"/>
              </a:solidFill>
              <a:latin typeface="Arial" panose="020B0604020202020204" pitchFamily="34" charset="0"/>
              <a:cs typeface="Arial" panose="020B0604020202020204" pitchFamily="34" charset="0"/>
            </a:endParaRPr>
          </a:p>
          <a:p>
            <a:r>
              <a:rPr lang="en-GB" sz="1050" b="1" i="1" dirty="0">
                <a:solidFill>
                  <a:srgbClr val="404040"/>
                </a:solidFill>
                <a:latin typeface="Arial" panose="020B0604020202020204" pitchFamily="34" charset="0"/>
                <a:cs typeface="Arial" panose="020B0604020202020204" pitchFamily="34" charset="0"/>
              </a:rPr>
              <a:t>Over three quarters of respondents stated they intend to return to clubs immediately, another 21% saying January/February and only 3% saying never with 69% of people saying they are ‘extremely confident’ after returning to their club post lockdown. The National Post Lockdown 2.0 Recovery Survey, Leisure-Net</a:t>
            </a:r>
          </a:p>
        </p:txBody>
      </p:sp>
      <p:sp>
        <p:nvSpPr>
          <p:cNvPr id="78" name="Double Bracket 77">
            <a:extLst>
              <a:ext uri="{FF2B5EF4-FFF2-40B4-BE49-F238E27FC236}">
                <a16:creationId xmlns:a16="http://schemas.microsoft.com/office/drawing/2014/main" id="{0F615FFC-FA24-49F7-8801-40BE4C12A2E9}"/>
              </a:ext>
            </a:extLst>
          </p:cNvPr>
          <p:cNvSpPr/>
          <p:nvPr/>
        </p:nvSpPr>
        <p:spPr>
          <a:xfrm>
            <a:off x="677601" y="1325186"/>
            <a:ext cx="5462617" cy="1078211"/>
          </a:xfrm>
          <a:prstGeom prst="bracketPair">
            <a:avLst>
              <a:gd name="adj" fmla="val 11100"/>
            </a:avLst>
          </a:prstGeom>
          <a:solidFill>
            <a:srgbClr val="F2F2F2"/>
          </a:solidFill>
          <a:ln w="38100" cap="flat">
            <a:solidFill>
              <a:srgbClr val="12316D"/>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180000" rIns="180000" bIns="180000" numCol="1" spcCol="38100" rtlCol="0" anchor="ctr">
            <a:spAutoFit/>
          </a:bodyPr>
          <a:lstStyle/>
          <a:p>
            <a:r>
              <a:rPr lang="en-GB" sz="1050" b="1" i="1" dirty="0">
                <a:solidFill>
                  <a:srgbClr val="404040"/>
                </a:solidFill>
                <a:latin typeface="Arial" panose="020B0604020202020204" pitchFamily="34" charset="0"/>
                <a:cs typeface="Arial" panose="020B0604020202020204" pitchFamily="34" charset="0"/>
              </a:rPr>
              <a:t>Although most facilities will be reopening, many will rely on further financial support to keep business which will implicate the level of future certainty many organisations have. More financial support is needed to assist facilities in enduring periods whereby restrictions limit service levels.</a:t>
            </a:r>
          </a:p>
        </p:txBody>
      </p:sp>
      <p:sp>
        <p:nvSpPr>
          <p:cNvPr id="71" name="Subtitle 1">
            <a:extLst>
              <a:ext uri="{FF2B5EF4-FFF2-40B4-BE49-F238E27FC236}">
                <a16:creationId xmlns:a16="http://schemas.microsoft.com/office/drawing/2014/main" id="{0E5F6C9E-A2B6-DB43-A74F-ED4EA02FFEFC}"/>
              </a:ext>
            </a:extLst>
          </p:cNvPr>
          <p:cNvSpPr txBox="1"/>
          <p:nvPr/>
        </p:nvSpPr>
        <p:spPr>
          <a:xfrm>
            <a:off x="4548120" y="590481"/>
            <a:ext cx="1842715" cy="4154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050" dirty="0">
                <a:solidFill>
                  <a:srgbClr val="404040"/>
                </a:solidFill>
              </a:rPr>
              <a:t>3 x fitness facilities, 2 x school facilities and 1 x leisure operator</a:t>
            </a:r>
          </a:p>
        </p:txBody>
      </p:sp>
      <p:sp>
        <p:nvSpPr>
          <p:cNvPr id="84" name="Subtitle 1">
            <a:extLst>
              <a:ext uri="{FF2B5EF4-FFF2-40B4-BE49-F238E27FC236}">
                <a16:creationId xmlns:a16="http://schemas.microsoft.com/office/drawing/2014/main" id="{7CBE0B05-F4ED-354F-89EC-53328ECE1B8C}"/>
              </a:ext>
            </a:extLst>
          </p:cNvPr>
          <p:cNvSpPr txBox="1"/>
          <p:nvPr/>
        </p:nvSpPr>
        <p:spPr>
          <a:xfrm>
            <a:off x="2632108" y="536621"/>
            <a:ext cx="884926"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2800" b="1" dirty="0">
                <a:solidFill>
                  <a:schemeClr val="bg1">
                    <a:lumMod val="85000"/>
                  </a:schemeClr>
                </a:solidFill>
              </a:rPr>
              <a:t>6</a:t>
            </a:r>
          </a:p>
        </p:txBody>
      </p:sp>
      <p:sp>
        <p:nvSpPr>
          <p:cNvPr id="115" name="Subtitle 1">
            <a:extLst>
              <a:ext uri="{FF2B5EF4-FFF2-40B4-BE49-F238E27FC236}">
                <a16:creationId xmlns:a16="http://schemas.microsoft.com/office/drawing/2014/main" id="{62448B94-73C9-864F-9500-17990FC56767}"/>
              </a:ext>
            </a:extLst>
          </p:cNvPr>
          <p:cNvSpPr txBox="1"/>
          <p:nvPr/>
        </p:nvSpPr>
        <p:spPr>
          <a:xfrm>
            <a:off x="3497528" y="659729"/>
            <a:ext cx="294997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chemeClr val="bg1">
                    <a:lumMod val="85000"/>
                  </a:schemeClr>
                </a:solidFill>
              </a:rPr>
              <a:t>responses</a:t>
            </a:r>
          </a:p>
        </p:txBody>
      </p:sp>
      <p:sp>
        <p:nvSpPr>
          <p:cNvPr id="122" name="Subtitle 1">
            <a:extLst>
              <a:ext uri="{FF2B5EF4-FFF2-40B4-BE49-F238E27FC236}">
                <a16:creationId xmlns:a16="http://schemas.microsoft.com/office/drawing/2014/main" id="{CEB03C85-C6FA-0B4A-842B-8588B71AC020}"/>
              </a:ext>
            </a:extLst>
          </p:cNvPr>
          <p:cNvSpPr txBox="1"/>
          <p:nvPr/>
        </p:nvSpPr>
        <p:spPr>
          <a:xfrm>
            <a:off x="6724729" y="4436122"/>
            <a:ext cx="4779610"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600" b="1" dirty="0">
                <a:solidFill>
                  <a:srgbClr val="404040"/>
                </a:solidFill>
              </a:rPr>
              <a:t>Businesses are not currently able to confirm how they will make up for </a:t>
            </a:r>
            <a:r>
              <a:rPr lang="en-GB" sz="1600" b="1" dirty="0">
                <a:solidFill>
                  <a:srgbClr val="FF5D5D"/>
                </a:solidFill>
              </a:rPr>
              <a:t>lost income </a:t>
            </a:r>
            <a:r>
              <a:rPr lang="en-GB" sz="1600" b="1" dirty="0">
                <a:solidFill>
                  <a:srgbClr val="404040"/>
                </a:solidFill>
              </a:rPr>
              <a:t>in the future.</a:t>
            </a:r>
          </a:p>
        </p:txBody>
      </p:sp>
      <p:sp>
        <p:nvSpPr>
          <p:cNvPr id="124" name="Subtitle 1">
            <a:extLst>
              <a:ext uri="{FF2B5EF4-FFF2-40B4-BE49-F238E27FC236}">
                <a16:creationId xmlns:a16="http://schemas.microsoft.com/office/drawing/2014/main" id="{5488B21C-6DA7-E349-8F1B-A61A87CEBFC6}"/>
              </a:ext>
            </a:extLst>
          </p:cNvPr>
          <p:cNvSpPr txBox="1"/>
          <p:nvPr/>
        </p:nvSpPr>
        <p:spPr>
          <a:xfrm>
            <a:off x="8221616" y="3994170"/>
            <a:ext cx="3635524" cy="3385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600" b="1" dirty="0">
                <a:solidFill>
                  <a:srgbClr val="404040"/>
                </a:solidFill>
              </a:rPr>
              <a:t>reduction of members is expected.</a:t>
            </a:r>
          </a:p>
        </p:txBody>
      </p:sp>
    </p:spTree>
    <p:extLst>
      <p:ext uri="{BB962C8B-B14F-4D97-AF65-F5344CB8AC3E}">
        <p14:creationId xmlns:p14="http://schemas.microsoft.com/office/powerpoint/2010/main" val="10413777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lide Number">
            <a:extLst>
              <a:ext uri="{FF2B5EF4-FFF2-40B4-BE49-F238E27FC236}">
                <a16:creationId xmlns:a16="http://schemas.microsoft.com/office/drawing/2014/main" id="{794C35D2-FBEA-4E0F-9B5B-08DA7F52E141}"/>
              </a:ext>
            </a:extLst>
          </p:cNvPr>
          <p:cNvSpPr txBox="1">
            <a:spLocks/>
          </p:cNvSpPr>
          <p:nvPr/>
        </p:nvSpPr>
        <p:spPr>
          <a:xfrm>
            <a:off x="11477182" y="6134662"/>
            <a:ext cx="202939" cy="319768"/>
          </a:xfrm>
          <a:prstGeom prst="rect">
            <a:avLst/>
          </a:prstGeom>
          <a:ln w="12700">
            <a:miter lim="400000"/>
          </a:ln>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25400" algn="r" defTabSz="914400" rtl="0" fontAlgn="auto" latinLnBrk="0" hangingPunct="0">
              <a:lnSpc>
                <a:spcPts val="2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pPr algn="ctr"/>
            <a:fld id="{86CB4B4D-7CA3-9044-876B-883B54F8677D}" type="slidenum">
              <a:rPr lang="en-GB" smtClean="0">
                <a:latin typeface="Arial" panose="020B0604020202020204" pitchFamily="34" charset="0"/>
                <a:cs typeface="Arial" panose="020B0604020202020204" pitchFamily="34" charset="0"/>
              </a:rPr>
              <a:pPr algn="ctr"/>
              <a:t>16</a:t>
            </a:fld>
            <a:endParaRPr lang="en-GB" dirty="0">
              <a:latin typeface="Arial" panose="020B0604020202020204" pitchFamily="34" charset="0"/>
              <a:cs typeface="Arial" panose="020B0604020202020204" pitchFamily="34" charset="0"/>
            </a:endParaRPr>
          </a:p>
        </p:txBody>
      </p:sp>
      <p:cxnSp>
        <p:nvCxnSpPr>
          <p:cNvPr id="39" name="Straight Connector 38">
            <a:extLst>
              <a:ext uri="{FF2B5EF4-FFF2-40B4-BE49-F238E27FC236}">
                <a16:creationId xmlns:a16="http://schemas.microsoft.com/office/drawing/2014/main" id="{0474D428-C1B1-4158-BB12-ED20DF0C11A8}"/>
              </a:ext>
            </a:extLst>
          </p:cNvPr>
          <p:cNvCxnSpPr>
            <a:cxnSpLocks/>
          </p:cNvCxnSpPr>
          <p:nvPr/>
        </p:nvCxnSpPr>
        <p:spPr>
          <a:xfrm flipH="1">
            <a:off x="598713" y="1726769"/>
            <a:ext cx="4800612" cy="0"/>
          </a:xfrm>
          <a:prstGeom prst="line">
            <a:avLst/>
          </a:prstGeom>
          <a:noFill/>
          <a:ln w="38100" cap="flat">
            <a:solidFill>
              <a:srgbClr val="FFD757"/>
            </a:solidFill>
            <a:prstDash val="solid"/>
            <a:miter lim="800000"/>
          </a:ln>
          <a:effectLst/>
          <a:sp3d/>
        </p:spPr>
        <p:style>
          <a:lnRef idx="0">
            <a:scrgbClr r="0" g="0" b="0"/>
          </a:lnRef>
          <a:fillRef idx="0">
            <a:scrgbClr r="0" g="0" b="0"/>
          </a:fillRef>
          <a:effectRef idx="0">
            <a:scrgbClr r="0" g="0" b="0"/>
          </a:effectRef>
          <a:fontRef idx="none"/>
        </p:style>
      </p:cxnSp>
      <p:sp>
        <p:nvSpPr>
          <p:cNvPr id="38" name="object 4">
            <a:extLst>
              <a:ext uri="{FF2B5EF4-FFF2-40B4-BE49-F238E27FC236}">
                <a16:creationId xmlns:a16="http://schemas.microsoft.com/office/drawing/2014/main" id="{D48BC3CF-D998-40E4-B1AA-8ABDE55BB630}"/>
              </a:ext>
            </a:extLst>
          </p:cNvPr>
          <p:cNvSpPr/>
          <p:nvPr/>
        </p:nvSpPr>
        <p:spPr>
          <a:xfrm>
            <a:off x="0" y="4941393"/>
            <a:ext cx="1930252" cy="19166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9131" y="14353"/>
                </a:lnTo>
                <a:lnTo>
                  <a:pt x="8808" y="14161"/>
                </a:lnTo>
                <a:lnTo>
                  <a:pt x="8490" y="13963"/>
                </a:lnTo>
                <a:lnTo>
                  <a:pt x="8178" y="13759"/>
                </a:lnTo>
                <a:lnTo>
                  <a:pt x="7870" y="13549"/>
                </a:lnTo>
                <a:lnTo>
                  <a:pt x="7567" y="13333"/>
                </a:lnTo>
                <a:lnTo>
                  <a:pt x="7269" y="13112"/>
                </a:lnTo>
                <a:lnTo>
                  <a:pt x="6976" y="12885"/>
                </a:lnTo>
                <a:lnTo>
                  <a:pt x="6688" y="12653"/>
                </a:lnTo>
                <a:lnTo>
                  <a:pt x="6406" y="12415"/>
                </a:lnTo>
                <a:lnTo>
                  <a:pt x="6128" y="12173"/>
                </a:lnTo>
                <a:lnTo>
                  <a:pt x="5856" y="11925"/>
                </a:lnTo>
                <a:lnTo>
                  <a:pt x="5590" y="11672"/>
                </a:lnTo>
                <a:lnTo>
                  <a:pt x="5328" y="11414"/>
                </a:lnTo>
                <a:lnTo>
                  <a:pt x="5072" y="11151"/>
                </a:lnTo>
                <a:lnTo>
                  <a:pt x="4822" y="10884"/>
                </a:lnTo>
                <a:lnTo>
                  <a:pt x="4556" y="10589"/>
                </a:lnTo>
                <a:lnTo>
                  <a:pt x="4494" y="10518"/>
                </a:lnTo>
                <a:lnTo>
                  <a:pt x="4472" y="10495"/>
                </a:lnTo>
                <a:lnTo>
                  <a:pt x="4185" y="10161"/>
                </a:lnTo>
                <a:lnTo>
                  <a:pt x="3928" y="9848"/>
                </a:lnTo>
                <a:lnTo>
                  <a:pt x="3682" y="9533"/>
                </a:lnTo>
                <a:lnTo>
                  <a:pt x="3446" y="9215"/>
                </a:lnTo>
                <a:lnTo>
                  <a:pt x="3221" y="8895"/>
                </a:lnTo>
                <a:lnTo>
                  <a:pt x="3005" y="8574"/>
                </a:lnTo>
                <a:lnTo>
                  <a:pt x="2799" y="8251"/>
                </a:lnTo>
                <a:lnTo>
                  <a:pt x="2602" y="7928"/>
                </a:lnTo>
                <a:lnTo>
                  <a:pt x="2414" y="7604"/>
                </a:lnTo>
                <a:lnTo>
                  <a:pt x="2232" y="7282"/>
                </a:lnTo>
                <a:lnTo>
                  <a:pt x="2057" y="6956"/>
                </a:lnTo>
                <a:lnTo>
                  <a:pt x="1889" y="6627"/>
                </a:lnTo>
                <a:lnTo>
                  <a:pt x="1726" y="6294"/>
                </a:lnTo>
                <a:lnTo>
                  <a:pt x="1571" y="5958"/>
                </a:lnTo>
                <a:lnTo>
                  <a:pt x="1422" y="5619"/>
                </a:lnTo>
                <a:lnTo>
                  <a:pt x="1280" y="5277"/>
                </a:lnTo>
                <a:lnTo>
                  <a:pt x="1144" y="4932"/>
                </a:lnTo>
                <a:lnTo>
                  <a:pt x="1015" y="4584"/>
                </a:lnTo>
                <a:lnTo>
                  <a:pt x="893" y="4233"/>
                </a:lnTo>
                <a:lnTo>
                  <a:pt x="778" y="3879"/>
                </a:lnTo>
                <a:lnTo>
                  <a:pt x="670" y="3523"/>
                </a:lnTo>
                <a:lnTo>
                  <a:pt x="569" y="3164"/>
                </a:lnTo>
                <a:lnTo>
                  <a:pt x="475" y="2803"/>
                </a:lnTo>
                <a:lnTo>
                  <a:pt x="388" y="2439"/>
                </a:lnTo>
                <a:lnTo>
                  <a:pt x="309" y="2073"/>
                </a:lnTo>
                <a:lnTo>
                  <a:pt x="236" y="1705"/>
                </a:lnTo>
                <a:lnTo>
                  <a:pt x="171" y="1335"/>
                </a:lnTo>
                <a:lnTo>
                  <a:pt x="113" y="964"/>
                </a:lnTo>
                <a:lnTo>
                  <a:pt x="63" y="590"/>
                </a:lnTo>
                <a:lnTo>
                  <a:pt x="20" y="215"/>
                </a:lnTo>
                <a:lnTo>
                  <a:pt x="0" y="0"/>
                </a:lnTo>
                <a:close/>
              </a:path>
            </a:pathLst>
          </a:custGeom>
          <a:solidFill>
            <a:srgbClr val="1F3D6F"/>
          </a:solidFill>
          <a:ln w="12700">
            <a:miter lim="400000"/>
          </a:ln>
        </p:spPr>
        <p:txBody>
          <a:bodyPr lIns="45719" rIns="45719"/>
          <a:lstStyle/>
          <a:p>
            <a:endParaRPr/>
          </a:p>
        </p:txBody>
      </p:sp>
      <p:pic>
        <p:nvPicPr>
          <p:cNvPr id="40" name="Picture 7" descr="Picture 7">
            <a:extLst>
              <a:ext uri="{FF2B5EF4-FFF2-40B4-BE49-F238E27FC236}">
                <a16:creationId xmlns:a16="http://schemas.microsoft.com/office/drawing/2014/main" id="{ADBF3283-C5F0-4741-A437-0A7FBBA9393A}"/>
              </a:ext>
            </a:extLst>
          </p:cNvPr>
          <p:cNvPicPr>
            <a:picLocks noChangeAspect="1"/>
          </p:cNvPicPr>
          <p:nvPr/>
        </p:nvPicPr>
        <p:blipFill>
          <a:blip r:embed="rId3"/>
          <a:stretch>
            <a:fillRect/>
          </a:stretch>
        </p:blipFill>
        <p:spPr>
          <a:xfrm>
            <a:off x="248602" y="6227907"/>
            <a:ext cx="312985" cy="453046"/>
          </a:xfrm>
          <a:prstGeom prst="rect">
            <a:avLst/>
          </a:prstGeom>
          <a:ln w="12700">
            <a:miter lim="400000"/>
          </a:ln>
        </p:spPr>
      </p:pic>
      <p:sp>
        <p:nvSpPr>
          <p:cNvPr id="85" name="Subtitle 1">
            <a:extLst>
              <a:ext uri="{FF2B5EF4-FFF2-40B4-BE49-F238E27FC236}">
                <a16:creationId xmlns:a16="http://schemas.microsoft.com/office/drawing/2014/main" id="{C0DC3316-76AA-4DC1-B6D6-381C92F7F3C6}"/>
              </a:ext>
            </a:extLst>
          </p:cNvPr>
          <p:cNvSpPr txBox="1"/>
          <p:nvPr/>
        </p:nvSpPr>
        <p:spPr>
          <a:xfrm>
            <a:off x="5281929" y="659729"/>
            <a:ext cx="294997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chemeClr val="bg1">
                    <a:lumMod val="85000"/>
                  </a:schemeClr>
                </a:solidFill>
              </a:rPr>
              <a:t>responses</a:t>
            </a:r>
          </a:p>
        </p:txBody>
      </p:sp>
      <p:sp>
        <p:nvSpPr>
          <p:cNvPr id="78" name="Subtitle 1">
            <a:extLst>
              <a:ext uri="{FF2B5EF4-FFF2-40B4-BE49-F238E27FC236}">
                <a16:creationId xmlns:a16="http://schemas.microsoft.com/office/drawing/2014/main" id="{8108E9AA-D0B2-49F6-A53D-3E5759DD55D0}"/>
              </a:ext>
            </a:extLst>
          </p:cNvPr>
          <p:cNvSpPr txBox="1"/>
          <p:nvPr/>
        </p:nvSpPr>
        <p:spPr>
          <a:xfrm>
            <a:off x="598715" y="1837365"/>
            <a:ext cx="4800612"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FFD757"/>
                </a:solidFill>
              </a:rPr>
              <a:t>Perspective</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Highest indexing responses for the topics stated:</a:t>
            </a:r>
          </a:p>
        </p:txBody>
      </p:sp>
      <p:sp>
        <p:nvSpPr>
          <p:cNvPr id="79" name="Rectangle: Rounded Corners 78">
            <a:extLst>
              <a:ext uri="{FF2B5EF4-FFF2-40B4-BE49-F238E27FC236}">
                <a16:creationId xmlns:a16="http://schemas.microsoft.com/office/drawing/2014/main" id="{1F3518AA-6480-4960-899B-CCB942E6162B}"/>
              </a:ext>
            </a:extLst>
          </p:cNvPr>
          <p:cNvSpPr/>
          <p:nvPr/>
        </p:nvSpPr>
        <p:spPr>
          <a:xfrm>
            <a:off x="598716" y="2647502"/>
            <a:ext cx="4802544" cy="908861"/>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80" name="Rectangle: Rounded Corners 79">
            <a:extLst>
              <a:ext uri="{FF2B5EF4-FFF2-40B4-BE49-F238E27FC236}">
                <a16:creationId xmlns:a16="http://schemas.microsoft.com/office/drawing/2014/main" id="{7ECCCD7F-897C-4D56-B8F7-EAFF3FCF95E1}"/>
              </a:ext>
            </a:extLst>
          </p:cNvPr>
          <p:cNvSpPr/>
          <p:nvPr/>
        </p:nvSpPr>
        <p:spPr>
          <a:xfrm>
            <a:off x="598716" y="2647502"/>
            <a:ext cx="3184736" cy="908861"/>
          </a:xfrm>
          <a:prstGeom prst="roundRect">
            <a:avLst>
              <a:gd name="adj" fmla="val 50000"/>
            </a:avLst>
          </a:prstGeom>
          <a:solidFill>
            <a:srgbClr val="FFD757"/>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81" name="Subtitle 1">
            <a:extLst>
              <a:ext uri="{FF2B5EF4-FFF2-40B4-BE49-F238E27FC236}">
                <a16:creationId xmlns:a16="http://schemas.microsoft.com/office/drawing/2014/main" id="{B536BE15-70E4-4440-91D2-6E41C65BA1E6}"/>
              </a:ext>
            </a:extLst>
          </p:cNvPr>
          <p:cNvSpPr txBox="1"/>
          <p:nvPr/>
        </p:nvSpPr>
        <p:spPr>
          <a:xfrm>
            <a:off x="5401260" y="2948974"/>
            <a:ext cx="445409"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D757"/>
                </a:solidFill>
              </a:rPr>
              <a:t>68%</a:t>
            </a:r>
          </a:p>
        </p:txBody>
      </p:sp>
      <p:sp>
        <p:nvSpPr>
          <p:cNvPr id="82" name="Subtitle 1">
            <a:extLst>
              <a:ext uri="{FF2B5EF4-FFF2-40B4-BE49-F238E27FC236}">
                <a16:creationId xmlns:a16="http://schemas.microsoft.com/office/drawing/2014/main" id="{6B842EF6-4F3F-4F12-9B29-F04AD1CFF8D9}"/>
              </a:ext>
            </a:extLst>
          </p:cNvPr>
          <p:cNvSpPr txBox="1"/>
          <p:nvPr/>
        </p:nvSpPr>
        <p:spPr>
          <a:xfrm>
            <a:off x="598713" y="2835732"/>
            <a:ext cx="3192025"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chemeClr val="bg1"/>
                </a:solidFill>
              </a:rPr>
              <a:t>COVID has had a negative</a:t>
            </a:r>
          </a:p>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chemeClr val="bg1"/>
                </a:solidFill>
              </a:rPr>
              <a:t>Impact on the profession</a:t>
            </a:r>
          </a:p>
        </p:txBody>
      </p:sp>
      <p:sp>
        <p:nvSpPr>
          <p:cNvPr id="83" name="Rectangle: Rounded Corners 82">
            <a:extLst>
              <a:ext uri="{FF2B5EF4-FFF2-40B4-BE49-F238E27FC236}">
                <a16:creationId xmlns:a16="http://schemas.microsoft.com/office/drawing/2014/main" id="{88CF082E-0B2D-4ADC-ACC7-17F9833A93D7}"/>
              </a:ext>
            </a:extLst>
          </p:cNvPr>
          <p:cNvSpPr/>
          <p:nvPr/>
        </p:nvSpPr>
        <p:spPr>
          <a:xfrm>
            <a:off x="598716" y="3858064"/>
            <a:ext cx="4802544" cy="908861"/>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84" name="Rectangle: Rounded Corners 83">
            <a:extLst>
              <a:ext uri="{FF2B5EF4-FFF2-40B4-BE49-F238E27FC236}">
                <a16:creationId xmlns:a16="http://schemas.microsoft.com/office/drawing/2014/main" id="{64C1C60B-8EC9-425E-AE8D-7C101032D1B9}"/>
              </a:ext>
            </a:extLst>
          </p:cNvPr>
          <p:cNvSpPr/>
          <p:nvPr/>
        </p:nvSpPr>
        <p:spPr>
          <a:xfrm>
            <a:off x="598716" y="3858064"/>
            <a:ext cx="2540350" cy="908861"/>
          </a:xfrm>
          <a:prstGeom prst="roundRect">
            <a:avLst>
              <a:gd name="adj" fmla="val 50000"/>
            </a:avLst>
          </a:prstGeom>
          <a:solidFill>
            <a:schemeClr val="bg1">
              <a:lumMod val="7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86" name="Subtitle 1">
            <a:extLst>
              <a:ext uri="{FF2B5EF4-FFF2-40B4-BE49-F238E27FC236}">
                <a16:creationId xmlns:a16="http://schemas.microsoft.com/office/drawing/2014/main" id="{F8BCE3F7-CC52-4126-A260-F7AEEC286375}"/>
              </a:ext>
            </a:extLst>
          </p:cNvPr>
          <p:cNvSpPr txBox="1"/>
          <p:nvPr/>
        </p:nvSpPr>
        <p:spPr>
          <a:xfrm>
            <a:off x="5401260" y="4149786"/>
            <a:ext cx="445409"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dirty="0">
                <a:solidFill>
                  <a:srgbClr val="404040"/>
                </a:solidFill>
              </a:rPr>
              <a:t>50%</a:t>
            </a:r>
          </a:p>
        </p:txBody>
      </p:sp>
      <p:sp>
        <p:nvSpPr>
          <p:cNvPr id="89" name="Subtitle 1">
            <a:extLst>
              <a:ext uri="{FF2B5EF4-FFF2-40B4-BE49-F238E27FC236}">
                <a16:creationId xmlns:a16="http://schemas.microsoft.com/office/drawing/2014/main" id="{A8B99823-46A8-478E-98D4-C2E021F306A5}"/>
              </a:ext>
            </a:extLst>
          </p:cNvPr>
          <p:cNvSpPr txBox="1"/>
          <p:nvPr/>
        </p:nvSpPr>
        <p:spPr>
          <a:xfrm>
            <a:off x="598714" y="4036432"/>
            <a:ext cx="2540350"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chemeClr val="bg1"/>
                </a:solidFill>
              </a:rPr>
              <a:t>Employers feeling anxious /</a:t>
            </a:r>
          </a:p>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chemeClr val="bg1"/>
                </a:solidFill>
              </a:rPr>
              <a:t>nervous to reopen business</a:t>
            </a:r>
          </a:p>
        </p:txBody>
      </p:sp>
      <p:sp>
        <p:nvSpPr>
          <p:cNvPr id="113" name="Rectangle 5">
            <a:extLst>
              <a:ext uri="{FF2B5EF4-FFF2-40B4-BE49-F238E27FC236}">
                <a16:creationId xmlns:a16="http://schemas.microsoft.com/office/drawing/2014/main" id="{0CF538A8-C6AC-4889-8682-BBAB3FCC4E2B}"/>
              </a:ext>
            </a:extLst>
          </p:cNvPr>
          <p:cNvSpPr/>
          <p:nvPr/>
        </p:nvSpPr>
        <p:spPr>
          <a:xfrm>
            <a:off x="6088904" y="3098490"/>
            <a:ext cx="5762949" cy="2139156"/>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14" name="Subtitle 1">
            <a:extLst>
              <a:ext uri="{FF2B5EF4-FFF2-40B4-BE49-F238E27FC236}">
                <a16:creationId xmlns:a16="http://schemas.microsoft.com/office/drawing/2014/main" id="{FDC2303F-FF8A-4580-88C0-6B2B96580EFC}"/>
              </a:ext>
            </a:extLst>
          </p:cNvPr>
          <p:cNvSpPr txBox="1"/>
          <p:nvPr/>
        </p:nvSpPr>
        <p:spPr>
          <a:xfrm>
            <a:off x="6390834" y="3322099"/>
            <a:ext cx="5168215" cy="16312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000" b="1" dirty="0">
                <a:solidFill>
                  <a:srgbClr val="404040"/>
                </a:solidFill>
              </a:rPr>
              <a:t>“Most employees are worried about the rules and understanding why we have put things in place. The rules seem to change every few weeks and we are </a:t>
            </a:r>
            <a:r>
              <a:rPr lang="en-GB" sz="2000" b="1" dirty="0">
                <a:solidFill>
                  <a:srgbClr val="FFD757"/>
                </a:solidFill>
              </a:rPr>
              <a:t>struggling to put plans in place before they change again.</a:t>
            </a:r>
            <a:r>
              <a:rPr lang="en-GB" sz="2000" b="1" dirty="0">
                <a:solidFill>
                  <a:srgbClr val="404040"/>
                </a:solidFill>
              </a:rPr>
              <a:t>”</a:t>
            </a:r>
          </a:p>
        </p:txBody>
      </p:sp>
      <p:sp>
        <p:nvSpPr>
          <p:cNvPr id="54" name="Rectangle 5">
            <a:extLst>
              <a:ext uri="{FF2B5EF4-FFF2-40B4-BE49-F238E27FC236}">
                <a16:creationId xmlns:a16="http://schemas.microsoft.com/office/drawing/2014/main" id="{927768DA-60EB-4D18-A05D-D1D1B1CAAEA8}"/>
              </a:ext>
            </a:extLst>
          </p:cNvPr>
          <p:cNvSpPr/>
          <p:nvPr/>
        </p:nvSpPr>
        <p:spPr>
          <a:xfrm rot="10800000">
            <a:off x="2669577" y="478720"/>
            <a:ext cx="3721257" cy="641454"/>
          </a:xfrm>
          <a:prstGeom prst="rect">
            <a:avLst/>
          </a:prstGeom>
          <a:solidFill>
            <a:schemeClr val="bg1"/>
          </a:solidFill>
          <a:ln>
            <a:noFill/>
          </a:ln>
          <a:effectLst>
            <a:outerShdw blurRad="330200" dist="203200" sx="90000" sy="90000" algn="ctr" rotWithShape="0">
              <a:prstClr val="black">
                <a:alpha val="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lumMod val="75000"/>
                  <a:lumOff val="25000"/>
                </a:schemeClr>
              </a:solidFill>
            </a:endParaRPr>
          </a:p>
        </p:txBody>
      </p:sp>
      <p:sp>
        <p:nvSpPr>
          <p:cNvPr id="76" name="Subtitle 1">
            <a:extLst>
              <a:ext uri="{FF2B5EF4-FFF2-40B4-BE49-F238E27FC236}">
                <a16:creationId xmlns:a16="http://schemas.microsoft.com/office/drawing/2014/main" id="{0E95F400-E91C-4E6E-9EFB-E5BA7C4D7310}"/>
              </a:ext>
            </a:extLst>
          </p:cNvPr>
          <p:cNvSpPr txBox="1"/>
          <p:nvPr/>
        </p:nvSpPr>
        <p:spPr>
          <a:xfrm>
            <a:off x="598715" y="479588"/>
            <a:ext cx="4304212"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b="1" dirty="0">
                <a:solidFill>
                  <a:srgbClr val="12316D"/>
                </a:solidFill>
              </a:rPr>
              <a:t>Employer</a:t>
            </a:r>
          </a:p>
        </p:txBody>
      </p:sp>
      <p:sp>
        <p:nvSpPr>
          <p:cNvPr id="60" name="Subtitle 1">
            <a:extLst>
              <a:ext uri="{FF2B5EF4-FFF2-40B4-BE49-F238E27FC236}">
                <a16:creationId xmlns:a16="http://schemas.microsoft.com/office/drawing/2014/main" id="{06B950B2-657D-F14F-A22C-D730FF59CB9E}"/>
              </a:ext>
            </a:extLst>
          </p:cNvPr>
          <p:cNvSpPr txBox="1"/>
          <p:nvPr/>
        </p:nvSpPr>
        <p:spPr>
          <a:xfrm>
            <a:off x="4548120" y="590481"/>
            <a:ext cx="1842715" cy="4154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050" dirty="0">
                <a:solidFill>
                  <a:srgbClr val="404040"/>
                </a:solidFill>
              </a:rPr>
              <a:t>3 x fitness facilities, 2 x school facilities and 1 x leisure operator</a:t>
            </a:r>
          </a:p>
        </p:txBody>
      </p:sp>
      <p:sp>
        <p:nvSpPr>
          <p:cNvPr id="62" name="Subtitle 1">
            <a:extLst>
              <a:ext uri="{FF2B5EF4-FFF2-40B4-BE49-F238E27FC236}">
                <a16:creationId xmlns:a16="http://schemas.microsoft.com/office/drawing/2014/main" id="{D4FE57C4-F33A-844C-AED5-3B52FBD80EB9}"/>
              </a:ext>
            </a:extLst>
          </p:cNvPr>
          <p:cNvSpPr txBox="1"/>
          <p:nvPr/>
        </p:nvSpPr>
        <p:spPr>
          <a:xfrm>
            <a:off x="2632108" y="536621"/>
            <a:ext cx="884926"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2800" b="1" dirty="0">
                <a:solidFill>
                  <a:schemeClr val="bg1">
                    <a:lumMod val="85000"/>
                  </a:schemeClr>
                </a:solidFill>
              </a:rPr>
              <a:t>6</a:t>
            </a:r>
          </a:p>
        </p:txBody>
      </p:sp>
      <p:sp>
        <p:nvSpPr>
          <p:cNvPr id="77" name="Subtitle 1">
            <a:extLst>
              <a:ext uri="{FF2B5EF4-FFF2-40B4-BE49-F238E27FC236}">
                <a16:creationId xmlns:a16="http://schemas.microsoft.com/office/drawing/2014/main" id="{EA7EE8B1-489E-CE43-9978-6DE39F6F2B25}"/>
              </a:ext>
            </a:extLst>
          </p:cNvPr>
          <p:cNvSpPr txBox="1"/>
          <p:nvPr/>
        </p:nvSpPr>
        <p:spPr>
          <a:xfrm>
            <a:off x="3497528" y="659729"/>
            <a:ext cx="294997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chemeClr val="bg1">
                    <a:lumMod val="85000"/>
                  </a:schemeClr>
                </a:solidFill>
              </a:rPr>
              <a:t>responses</a:t>
            </a:r>
          </a:p>
        </p:txBody>
      </p:sp>
    </p:spTree>
    <p:extLst>
      <p:ext uri="{BB962C8B-B14F-4D97-AF65-F5344CB8AC3E}">
        <p14:creationId xmlns:p14="http://schemas.microsoft.com/office/powerpoint/2010/main" val="34966676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2EFBD3B-A1E8-4CC6-96F7-EF5DAE808CD6}"/>
              </a:ext>
            </a:extLst>
          </p:cNvPr>
          <p:cNvSpPr/>
          <p:nvPr/>
        </p:nvSpPr>
        <p:spPr>
          <a:xfrm>
            <a:off x="0" y="0"/>
            <a:ext cx="12192000" cy="6858000"/>
          </a:xfrm>
          <a:prstGeom prst="rect">
            <a:avLst/>
          </a:prstGeom>
          <a:solidFill>
            <a:srgbClr val="1F3D6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2" name="Rectangle 1">
            <a:extLst>
              <a:ext uri="{FF2B5EF4-FFF2-40B4-BE49-F238E27FC236}">
                <a16:creationId xmlns:a16="http://schemas.microsoft.com/office/drawing/2014/main" id="{D8BB3FA1-5436-4233-88D3-E883918E81F0}"/>
              </a:ext>
            </a:extLst>
          </p:cNvPr>
          <p:cNvSpPr/>
          <p:nvPr/>
        </p:nvSpPr>
        <p:spPr>
          <a:xfrm>
            <a:off x="0" y="3013505"/>
            <a:ext cx="12192000" cy="830995"/>
          </a:xfrm>
          <a:prstGeom prst="rect">
            <a:avLst/>
          </a:prstGeom>
          <a:no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GB" sz="4800" b="1" i="0" u="none" strike="noStrike" cap="none" spc="0" normalizeH="0" baseline="0" dirty="0">
                <a:ln>
                  <a:noFill/>
                </a:ln>
                <a:solidFill>
                  <a:schemeClr val="bg1"/>
                </a:solidFill>
                <a:effectLst/>
                <a:uFillTx/>
                <a:latin typeface="Arial" panose="020B0604020202020204" pitchFamily="34" charset="0"/>
                <a:cs typeface="Arial" panose="020B0604020202020204" pitchFamily="34" charset="0"/>
                <a:sym typeface="Calibri"/>
              </a:rPr>
              <a:t>RESOURCES</a:t>
            </a:r>
          </a:p>
        </p:txBody>
      </p:sp>
    </p:spTree>
    <p:extLst>
      <p:ext uri="{BB962C8B-B14F-4D97-AF65-F5344CB8AC3E}">
        <p14:creationId xmlns:p14="http://schemas.microsoft.com/office/powerpoint/2010/main" val="8039111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 name="Subtitle 1"/>
          <p:cNvSpPr txBox="1"/>
          <p:nvPr/>
        </p:nvSpPr>
        <p:spPr>
          <a:xfrm>
            <a:off x="598714" y="479588"/>
            <a:ext cx="9886301"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b="1" dirty="0">
                <a:solidFill>
                  <a:srgbClr val="12316D"/>
                </a:solidFill>
              </a:rPr>
              <a:t>References</a:t>
            </a:r>
            <a:endParaRPr b="1" dirty="0">
              <a:solidFill>
                <a:srgbClr val="12316D"/>
              </a:solidFill>
            </a:endParaRPr>
          </a:p>
        </p:txBody>
      </p:sp>
      <p:sp>
        <p:nvSpPr>
          <p:cNvPr id="8" name="object 4">
            <a:extLst>
              <a:ext uri="{FF2B5EF4-FFF2-40B4-BE49-F238E27FC236}">
                <a16:creationId xmlns:a16="http://schemas.microsoft.com/office/drawing/2014/main" id="{CA9DC547-9366-48A1-8950-1C9BDF1A4F76}"/>
              </a:ext>
            </a:extLst>
          </p:cNvPr>
          <p:cNvSpPr/>
          <p:nvPr/>
        </p:nvSpPr>
        <p:spPr>
          <a:xfrm>
            <a:off x="0" y="4941393"/>
            <a:ext cx="1930252" cy="19166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9131" y="14353"/>
                </a:lnTo>
                <a:lnTo>
                  <a:pt x="8808" y="14161"/>
                </a:lnTo>
                <a:lnTo>
                  <a:pt x="8490" y="13963"/>
                </a:lnTo>
                <a:lnTo>
                  <a:pt x="8178" y="13759"/>
                </a:lnTo>
                <a:lnTo>
                  <a:pt x="7870" y="13549"/>
                </a:lnTo>
                <a:lnTo>
                  <a:pt x="7567" y="13333"/>
                </a:lnTo>
                <a:lnTo>
                  <a:pt x="7269" y="13112"/>
                </a:lnTo>
                <a:lnTo>
                  <a:pt x="6976" y="12885"/>
                </a:lnTo>
                <a:lnTo>
                  <a:pt x="6688" y="12653"/>
                </a:lnTo>
                <a:lnTo>
                  <a:pt x="6406" y="12415"/>
                </a:lnTo>
                <a:lnTo>
                  <a:pt x="6128" y="12173"/>
                </a:lnTo>
                <a:lnTo>
                  <a:pt x="5856" y="11925"/>
                </a:lnTo>
                <a:lnTo>
                  <a:pt x="5590" y="11672"/>
                </a:lnTo>
                <a:lnTo>
                  <a:pt x="5328" y="11414"/>
                </a:lnTo>
                <a:lnTo>
                  <a:pt x="5072" y="11151"/>
                </a:lnTo>
                <a:lnTo>
                  <a:pt x="4822" y="10884"/>
                </a:lnTo>
                <a:lnTo>
                  <a:pt x="4556" y="10589"/>
                </a:lnTo>
                <a:lnTo>
                  <a:pt x="4494" y="10518"/>
                </a:lnTo>
                <a:lnTo>
                  <a:pt x="4472" y="10495"/>
                </a:lnTo>
                <a:lnTo>
                  <a:pt x="4185" y="10161"/>
                </a:lnTo>
                <a:lnTo>
                  <a:pt x="3928" y="9848"/>
                </a:lnTo>
                <a:lnTo>
                  <a:pt x="3682" y="9533"/>
                </a:lnTo>
                <a:lnTo>
                  <a:pt x="3446" y="9215"/>
                </a:lnTo>
                <a:lnTo>
                  <a:pt x="3221" y="8895"/>
                </a:lnTo>
                <a:lnTo>
                  <a:pt x="3005" y="8574"/>
                </a:lnTo>
                <a:lnTo>
                  <a:pt x="2799" y="8251"/>
                </a:lnTo>
                <a:lnTo>
                  <a:pt x="2602" y="7928"/>
                </a:lnTo>
                <a:lnTo>
                  <a:pt x="2414" y="7604"/>
                </a:lnTo>
                <a:lnTo>
                  <a:pt x="2232" y="7282"/>
                </a:lnTo>
                <a:lnTo>
                  <a:pt x="2057" y="6956"/>
                </a:lnTo>
                <a:lnTo>
                  <a:pt x="1889" y="6627"/>
                </a:lnTo>
                <a:lnTo>
                  <a:pt x="1726" y="6294"/>
                </a:lnTo>
                <a:lnTo>
                  <a:pt x="1571" y="5958"/>
                </a:lnTo>
                <a:lnTo>
                  <a:pt x="1422" y="5619"/>
                </a:lnTo>
                <a:lnTo>
                  <a:pt x="1280" y="5277"/>
                </a:lnTo>
                <a:lnTo>
                  <a:pt x="1144" y="4932"/>
                </a:lnTo>
                <a:lnTo>
                  <a:pt x="1015" y="4584"/>
                </a:lnTo>
                <a:lnTo>
                  <a:pt x="893" y="4233"/>
                </a:lnTo>
                <a:lnTo>
                  <a:pt x="778" y="3879"/>
                </a:lnTo>
                <a:lnTo>
                  <a:pt x="670" y="3523"/>
                </a:lnTo>
                <a:lnTo>
                  <a:pt x="569" y="3164"/>
                </a:lnTo>
                <a:lnTo>
                  <a:pt x="475" y="2803"/>
                </a:lnTo>
                <a:lnTo>
                  <a:pt x="388" y="2439"/>
                </a:lnTo>
                <a:lnTo>
                  <a:pt x="309" y="2073"/>
                </a:lnTo>
                <a:lnTo>
                  <a:pt x="236" y="1705"/>
                </a:lnTo>
                <a:lnTo>
                  <a:pt x="171" y="1335"/>
                </a:lnTo>
                <a:lnTo>
                  <a:pt x="113" y="964"/>
                </a:lnTo>
                <a:lnTo>
                  <a:pt x="63" y="590"/>
                </a:lnTo>
                <a:lnTo>
                  <a:pt x="20" y="215"/>
                </a:lnTo>
                <a:lnTo>
                  <a:pt x="0" y="0"/>
                </a:lnTo>
                <a:close/>
              </a:path>
            </a:pathLst>
          </a:custGeom>
          <a:solidFill>
            <a:srgbClr val="1F3D6F"/>
          </a:solidFill>
          <a:ln w="12700">
            <a:miter lim="400000"/>
          </a:ln>
        </p:spPr>
        <p:txBody>
          <a:bodyPr lIns="45719" rIns="45719"/>
          <a:lstStyle/>
          <a:p>
            <a:endParaRPr/>
          </a:p>
        </p:txBody>
      </p:sp>
      <p:pic>
        <p:nvPicPr>
          <p:cNvPr id="9" name="Picture 7" descr="Picture 7">
            <a:extLst>
              <a:ext uri="{FF2B5EF4-FFF2-40B4-BE49-F238E27FC236}">
                <a16:creationId xmlns:a16="http://schemas.microsoft.com/office/drawing/2014/main" id="{3F839901-36B4-457A-951B-8DDA027A5830}"/>
              </a:ext>
            </a:extLst>
          </p:cNvPr>
          <p:cNvPicPr>
            <a:picLocks noChangeAspect="1"/>
          </p:cNvPicPr>
          <p:nvPr/>
        </p:nvPicPr>
        <p:blipFill>
          <a:blip r:embed="rId2"/>
          <a:stretch>
            <a:fillRect/>
          </a:stretch>
        </p:blipFill>
        <p:spPr>
          <a:xfrm>
            <a:off x="248602" y="6227907"/>
            <a:ext cx="312985" cy="453046"/>
          </a:xfrm>
          <a:prstGeom prst="rect">
            <a:avLst/>
          </a:prstGeom>
          <a:ln w="12700">
            <a:miter lim="400000"/>
          </a:ln>
        </p:spPr>
      </p:pic>
      <p:sp>
        <p:nvSpPr>
          <p:cNvPr id="12" name="Slide Number">
            <a:extLst>
              <a:ext uri="{FF2B5EF4-FFF2-40B4-BE49-F238E27FC236}">
                <a16:creationId xmlns:a16="http://schemas.microsoft.com/office/drawing/2014/main" id="{36E5A5BA-4554-4060-A102-5138F996244D}"/>
              </a:ext>
            </a:extLst>
          </p:cNvPr>
          <p:cNvSpPr txBox="1">
            <a:spLocks/>
          </p:cNvSpPr>
          <p:nvPr/>
        </p:nvSpPr>
        <p:spPr>
          <a:xfrm>
            <a:off x="11477182" y="6134662"/>
            <a:ext cx="202939" cy="319768"/>
          </a:xfrm>
          <a:prstGeom prst="rect">
            <a:avLst/>
          </a:prstGeom>
          <a:ln w="12700">
            <a:miter lim="400000"/>
          </a:ln>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25400" algn="r" defTabSz="914400" rtl="0" fontAlgn="auto" latinLnBrk="0" hangingPunct="0">
              <a:lnSpc>
                <a:spcPts val="2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pPr algn="ctr"/>
            <a:fld id="{86CB4B4D-7CA3-9044-876B-883B54F8677D}" type="slidenum">
              <a:rPr lang="en-GB" smtClean="0">
                <a:latin typeface="Arial" panose="020B0604020202020204" pitchFamily="34" charset="0"/>
                <a:cs typeface="Arial" panose="020B0604020202020204" pitchFamily="34" charset="0"/>
              </a:rPr>
              <a:pPr algn="ctr"/>
              <a:t>18</a:t>
            </a:fld>
            <a:endParaRPr lang="en-GB" dirty="0">
              <a:latin typeface="Arial" panose="020B0604020202020204" pitchFamily="34" charset="0"/>
              <a:cs typeface="Arial" panose="020B0604020202020204" pitchFamily="34" charset="0"/>
            </a:endParaRPr>
          </a:p>
        </p:txBody>
      </p:sp>
      <p:sp>
        <p:nvSpPr>
          <p:cNvPr id="16" name="Subtitle 1">
            <a:extLst>
              <a:ext uri="{FF2B5EF4-FFF2-40B4-BE49-F238E27FC236}">
                <a16:creationId xmlns:a16="http://schemas.microsoft.com/office/drawing/2014/main" id="{DC7A4BC9-7EC4-414D-977A-80F3BA6C1019}"/>
              </a:ext>
            </a:extLst>
          </p:cNvPr>
          <p:cNvSpPr txBox="1"/>
          <p:nvPr/>
        </p:nvSpPr>
        <p:spPr>
          <a:xfrm>
            <a:off x="5541864" y="1357639"/>
            <a:ext cx="4497116"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000" b="1" spc="-70" dirty="0">
                <a:solidFill>
                  <a:srgbClr val="1F3D6F"/>
                </a:solidFill>
              </a:rPr>
              <a:t>D. Monkhouse  (Leisure-net)</a:t>
            </a:r>
          </a:p>
        </p:txBody>
      </p:sp>
      <p:pic>
        <p:nvPicPr>
          <p:cNvPr id="3" name="Picture 2" descr="A picture containing graphical user interface&#10;&#10;Description automatically generated">
            <a:extLst>
              <a:ext uri="{FF2B5EF4-FFF2-40B4-BE49-F238E27FC236}">
                <a16:creationId xmlns:a16="http://schemas.microsoft.com/office/drawing/2014/main" id="{EB5AE53D-B23F-A64F-9678-2662BC446C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41864" y="1856902"/>
            <a:ext cx="2803425" cy="3988434"/>
          </a:xfrm>
          <a:prstGeom prst="rect">
            <a:avLst/>
          </a:prstGeom>
        </p:spPr>
      </p:pic>
      <p:grpSp>
        <p:nvGrpSpPr>
          <p:cNvPr id="10" name="Group 9">
            <a:extLst>
              <a:ext uri="{FF2B5EF4-FFF2-40B4-BE49-F238E27FC236}">
                <a16:creationId xmlns:a16="http://schemas.microsoft.com/office/drawing/2014/main" id="{A23EC67A-DAB0-EF4B-A67A-B388DDA47287}"/>
              </a:ext>
            </a:extLst>
          </p:cNvPr>
          <p:cNvGrpSpPr/>
          <p:nvPr/>
        </p:nvGrpSpPr>
        <p:grpSpPr>
          <a:xfrm>
            <a:off x="828586" y="1412723"/>
            <a:ext cx="3093557" cy="3675453"/>
            <a:chOff x="828586" y="1412723"/>
            <a:chExt cx="3093557" cy="3675453"/>
          </a:xfrm>
        </p:grpSpPr>
        <p:sp>
          <p:nvSpPr>
            <p:cNvPr id="11" name="Subtitle 1">
              <a:extLst>
                <a:ext uri="{FF2B5EF4-FFF2-40B4-BE49-F238E27FC236}">
                  <a16:creationId xmlns:a16="http://schemas.microsoft.com/office/drawing/2014/main" id="{E74F2A6B-31EB-824C-AEF1-C27F00434F37}"/>
                </a:ext>
              </a:extLst>
            </p:cNvPr>
            <p:cNvSpPr txBox="1"/>
            <p:nvPr/>
          </p:nvSpPr>
          <p:spPr>
            <a:xfrm>
              <a:off x="828586" y="1794967"/>
              <a:ext cx="3093557" cy="32932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600" dirty="0">
                  <a:solidFill>
                    <a:srgbClr val="404040"/>
                  </a:solidFill>
                </a:rPr>
                <a:t>Stronger Together CIMSPA Supporter campaign – Via The Hub: </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endParaRPr lang="en-GB" sz="1600" dirty="0">
                <a:solidFill>
                  <a:srgbClr val="404040"/>
                </a:solidFill>
              </a:endParaRPr>
            </a:p>
            <a:p>
              <a:pPr marL="298450" indent="-285750">
                <a:buSzPct val="100000"/>
                <a:buFont typeface="Arial" panose="020B0604020202020204" pitchFamily="34" charset="0"/>
                <a:buChar char="•"/>
                <a:tabLst>
                  <a:tab pos="190500" algn="l"/>
                </a:tabLst>
                <a:defRPr sz="3600" spc="-69">
                  <a:solidFill>
                    <a:schemeClr val="accent1">
                      <a:satOff val="-3547"/>
                      <a:lumOff val="-10352"/>
                    </a:schemeClr>
                  </a:solidFill>
                  <a:latin typeface="Arial"/>
                  <a:ea typeface="Arial"/>
                  <a:cs typeface="Arial"/>
                  <a:sym typeface="Arial"/>
                </a:defRPr>
              </a:pPr>
              <a:r>
                <a:rPr lang="en-GB" sz="1600" dirty="0">
                  <a:solidFill>
                    <a:srgbClr val="404040"/>
                  </a:solidFill>
                </a:rPr>
                <a:t>Offers the sector workforce support through heavily discounted and free products/services to maintain some degree of continuity whether that is engagement, courses, planning for reopening etc.</a:t>
              </a:r>
            </a:p>
            <a:p>
              <a:pPr marL="298450" indent="-285750">
                <a:buSzPct val="100000"/>
                <a:buFont typeface="Arial" panose="020B0604020202020204" pitchFamily="34" charset="0"/>
                <a:buChar char="•"/>
                <a:tabLst>
                  <a:tab pos="190500" algn="l"/>
                </a:tabLst>
                <a:defRPr sz="3600" spc="-69">
                  <a:solidFill>
                    <a:schemeClr val="accent1">
                      <a:satOff val="-3547"/>
                      <a:lumOff val="-10352"/>
                    </a:schemeClr>
                  </a:solidFill>
                  <a:latin typeface="Arial"/>
                  <a:ea typeface="Arial"/>
                  <a:cs typeface="Arial"/>
                  <a:sym typeface="Arial"/>
                </a:defRPr>
              </a:pPr>
              <a:endParaRPr lang="en-GB" sz="1600" dirty="0">
                <a:solidFill>
                  <a:srgbClr val="404040"/>
                </a:solidFill>
              </a:endParaRP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600" i="1" dirty="0">
                  <a:solidFill>
                    <a:srgbClr val="00B0F0"/>
                  </a:solidFill>
                  <a:hlinkClick r:id="rId4"/>
                </a:rPr>
                <a:t>www.cimspa.co.uk</a:t>
              </a:r>
              <a:r>
                <a:rPr lang="en-GB" sz="1600" i="1" dirty="0">
                  <a:solidFill>
                    <a:srgbClr val="00B0F0"/>
                  </a:solidFill>
                </a:rPr>
                <a:t> </a:t>
              </a:r>
            </a:p>
          </p:txBody>
        </p:sp>
        <p:sp>
          <p:nvSpPr>
            <p:cNvPr id="13" name="Subtitle 1">
              <a:extLst>
                <a:ext uri="{FF2B5EF4-FFF2-40B4-BE49-F238E27FC236}">
                  <a16:creationId xmlns:a16="http://schemas.microsoft.com/office/drawing/2014/main" id="{3218BAA8-62FB-E948-A902-F6692C13D4E0}"/>
                </a:ext>
              </a:extLst>
            </p:cNvPr>
            <p:cNvSpPr txBox="1"/>
            <p:nvPr/>
          </p:nvSpPr>
          <p:spPr>
            <a:xfrm>
              <a:off x="828587" y="1412723"/>
              <a:ext cx="2988880" cy="46166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1F3D6F"/>
                  </a:solidFill>
                </a:rPr>
                <a:t>Workforce Support</a:t>
              </a:r>
              <a:endParaRPr lang="en-GB" sz="2400" b="1" spc="-70" dirty="0">
                <a:solidFill>
                  <a:srgbClr val="1F3D6F"/>
                </a:solidFill>
              </a:endParaRPr>
            </a:p>
          </p:txBody>
        </p:sp>
      </p:grpSp>
      <p:pic>
        <p:nvPicPr>
          <p:cNvPr id="14" name="Picture 4" descr="Stronger Together' - CIMSPA launches Facebook group to provide ...">
            <a:extLst>
              <a:ext uri="{FF2B5EF4-FFF2-40B4-BE49-F238E27FC236}">
                <a16:creationId xmlns:a16="http://schemas.microsoft.com/office/drawing/2014/main" id="{1434F34E-D29D-FE49-A79C-C3FCBD581C3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8586" y="5268502"/>
            <a:ext cx="2273127" cy="4887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25245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83" name="Picture 4" descr="Picture 4"/>
          <p:cNvPicPr>
            <a:picLocks noChangeAspect="1"/>
          </p:cNvPicPr>
          <p:nvPr/>
        </p:nvPicPr>
        <p:blipFill>
          <a:blip r:embed="rId2"/>
          <a:stretch>
            <a:fillRect/>
          </a:stretch>
        </p:blipFill>
        <p:spPr>
          <a:xfrm>
            <a:off x="9144000" y="5257800"/>
            <a:ext cx="2311400" cy="1018842"/>
          </a:xfrm>
          <a:prstGeom prst="rect">
            <a:avLst/>
          </a:prstGeom>
          <a:ln w="12700">
            <a:miter lim="400000"/>
          </a:ln>
        </p:spPr>
      </p:pic>
      <p:pic>
        <p:nvPicPr>
          <p:cNvPr id="684" name="Picture 7" descr="Picture 7"/>
          <p:cNvPicPr>
            <a:picLocks noChangeAspect="1"/>
          </p:cNvPicPr>
          <p:nvPr/>
        </p:nvPicPr>
        <p:blipFill>
          <a:blip r:embed="rId3"/>
          <a:stretch>
            <a:fillRect/>
          </a:stretch>
        </p:blipFill>
        <p:spPr>
          <a:xfrm>
            <a:off x="5486398" y="2895600"/>
            <a:ext cx="1219203" cy="1764796"/>
          </a:xfrm>
          <a:prstGeom prst="rect">
            <a:avLst/>
          </a:prstGeom>
          <a:ln w="12700">
            <a:miter lim="400000"/>
          </a:ln>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7" name="Group 4"/>
          <p:cNvGrpSpPr/>
          <p:nvPr/>
        </p:nvGrpSpPr>
        <p:grpSpPr>
          <a:xfrm>
            <a:off x="152400" y="6349314"/>
            <a:ext cx="245691" cy="356286"/>
            <a:chOff x="0" y="0"/>
            <a:chExt cx="245690" cy="356285"/>
          </a:xfrm>
        </p:grpSpPr>
        <p:grpSp>
          <p:nvGrpSpPr>
            <p:cNvPr id="249" name="bk object 17"/>
            <p:cNvGrpSpPr/>
            <p:nvPr/>
          </p:nvGrpSpPr>
          <p:grpSpPr>
            <a:xfrm>
              <a:off x="69984" y="0"/>
              <a:ext cx="105723" cy="38178"/>
              <a:chOff x="0" y="0"/>
              <a:chExt cx="105722" cy="38177"/>
            </a:xfrm>
          </p:grpSpPr>
          <p:sp>
            <p:nvSpPr>
              <p:cNvPr id="245" name="Shape"/>
              <p:cNvSpPr/>
              <p:nvPr/>
            </p:nvSpPr>
            <p:spPr>
              <a:xfrm>
                <a:off x="0" y="4316"/>
                <a:ext cx="99249" cy="30137"/>
              </a:xfrm>
              <a:custGeom>
                <a:avLst/>
                <a:gdLst/>
                <a:ahLst/>
                <a:cxnLst>
                  <a:cxn ang="0">
                    <a:pos x="wd2" y="hd2"/>
                  </a:cxn>
                  <a:cxn ang="5400000">
                    <a:pos x="wd2" y="hd2"/>
                  </a:cxn>
                  <a:cxn ang="10800000">
                    <a:pos x="wd2" y="hd2"/>
                  </a:cxn>
                  <a:cxn ang="16200000">
                    <a:pos x="wd2" y="hd2"/>
                  </a:cxn>
                </a:cxnLst>
                <a:rect l="0" t="0" r="r" b="b"/>
                <a:pathLst>
                  <a:path w="21600" h="21600" extrusionOk="0">
                    <a:moveTo>
                      <a:pt x="3042" y="0"/>
                    </a:moveTo>
                    <a:lnTo>
                      <a:pt x="1949" y="850"/>
                    </a:lnTo>
                    <a:lnTo>
                      <a:pt x="933" y="1884"/>
                    </a:lnTo>
                    <a:lnTo>
                      <a:pt x="0" y="3037"/>
                    </a:lnTo>
                    <a:lnTo>
                      <a:pt x="3922" y="21600"/>
                    </a:lnTo>
                    <a:lnTo>
                      <a:pt x="9522" y="18113"/>
                    </a:lnTo>
                    <a:lnTo>
                      <a:pt x="10470" y="17838"/>
                    </a:lnTo>
                    <a:lnTo>
                      <a:pt x="19880" y="17838"/>
                    </a:lnTo>
                    <a:lnTo>
                      <a:pt x="21600" y="9703"/>
                    </a:lnTo>
                    <a:lnTo>
                      <a:pt x="6982" y="9703"/>
                    </a:lnTo>
                    <a:lnTo>
                      <a:pt x="5783" y="8964"/>
                    </a:lnTo>
                    <a:lnTo>
                      <a:pt x="4982" y="7285"/>
                    </a:lnTo>
                    <a:lnTo>
                      <a:pt x="4259" y="4668"/>
                    </a:lnTo>
                    <a:lnTo>
                      <a:pt x="3042" y="0"/>
                    </a:lnTo>
                    <a:close/>
                  </a:path>
                </a:pathLst>
              </a:custGeom>
              <a:solidFill>
                <a:srgbClr val="FFFFFF"/>
              </a:solidFill>
              <a:ln w="12700" cap="flat">
                <a:noFill/>
                <a:miter lim="400000"/>
              </a:ln>
              <a:effectLst/>
            </p:spPr>
            <p:txBody>
              <a:bodyPr wrap="square" lIns="45719" tIns="45719" rIns="45719" bIns="45719" numCol="1" anchor="t">
                <a:noAutofit/>
              </a:bodyPr>
              <a:lstStyle/>
              <a:p>
                <a:endParaRPr/>
              </a:p>
            </p:txBody>
          </p:sp>
          <p:sp>
            <p:nvSpPr>
              <p:cNvPr id="246" name="Shape"/>
              <p:cNvSpPr/>
              <p:nvPr/>
            </p:nvSpPr>
            <p:spPr>
              <a:xfrm>
                <a:off x="32082" y="0"/>
                <a:ext cx="41549" cy="17854"/>
              </a:xfrm>
              <a:custGeom>
                <a:avLst/>
                <a:gdLst/>
                <a:ahLst/>
                <a:cxnLst>
                  <a:cxn ang="0">
                    <a:pos x="wd2" y="hd2"/>
                  </a:cxn>
                  <a:cxn ang="5400000">
                    <a:pos x="wd2" y="hd2"/>
                  </a:cxn>
                  <a:cxn ang="10800000">
                    <a:pos x="wd2" y="hd2"/>
                  </a:cxn>
                  <a:cxn ang="16200000">
                    <a:pos x="wd2" y="hd2"/>
                  </a:cxn>
                </a:cxnLst>
                <a:rect l="0" t="0" r="r" b="b"/>
                <a:pathLst>
                  <a:path w="21600" h="21600" extrusionOk="0">
                    <a:moveTo>
                      <a:pt x="10922" y="0"/>
                    </a:moveTo>
                    <a:lnTo>
                      <a:pt x="8846" y="11"/>
                    </a:lnTo>
                    <a:lnTo>
                      <a:pt x="7061" y="178"/>
                    </a:lnTo>
                    <a:lnTo>
                      <a:pt x="5292" y="403"/>
                    </a:lnTo>
                    <a:lnTo>
                      <a:pt x="4578" y="21256"/>
                    </a:lnTo>
                    <a:lnTo>
                      <a:pt x="0" y="21600"/>
                    </a:lnTo>
                    <a:lnTo>
                      <a:pt x="21600" y="21600"/>
                    </a:lnTo>
                    <a:lnTo>
                      <a:pt x="17022" y="21256"/>
                    </a:lnTo>
                    <a:lnTo>
                      <a:pt x="16302" y="403"/>
                    </a:lnTo>
                    <a:lnTo>
                      <a:pt x="14543" y="178"/>
                    </a:lnTo>
                    <a:lnTo>
                      <a:pt x="12748" y="11"/>
                    </a:lnTo>
                    <a:lnTo>
                      <a:pt x="10922" y="0"/>
                    </a:lnTo>
                    <a:close/>
                  </a:path>
                </a:pathLst>
              </a:custGeom>
              <a:solidFill>
                <a:srgbClr val="FFFFFF"/>
              </a:solidFill>
              <a:ln w="12700" cap="flat">
                <a:noFill/>
                <a:miter lim="400000"/>
              </a:ln>
              <a:effectLst/>
            </p:spPr>
            <p:txBody>
              <a:bodyPr wrap="square" lIns="45719" tIns="45719" rIns="45719" bIns="45719" numCol="1" anchor="t">
                <a:noAutofit/>
              </a:bodyPr>
              <a:lstStyle/>
              <a:p>
                <a:endParaRPr/>
              </a:p>
            </p:txBody>
          </p:sp>
          <p:sp>
            <p:nvSpPr>
              <p:cNvPr id="247" name="Shape"/>
              <p:cNvSpPr/>
              <p:nvPr/>
            </p:nvSpPr>
            <p:spPr>
              <a:xfrm>
                <a:off x="73630" y="4316"/>
                <a:ext cx="32093" cy="13538"/>
              </a:xfrm>
              <a:custGeom>
                <a:avLst/>
                <a:gdLst/>
                <a:ahLst/>
                <a:cxnLst>
                  <a:cxn ang="0">
                    <a:pos x="wd2" y="hd2"/>
                  </a:cxn>
                  <a:cxn ang="5400000">
                    <a:pos x="wd2" y="hd2"/>
                  </a:cxn>
                  <a:cxn ang="10800000">
                    <a:pos x="wd2" y="hd2"/>
                  </a:cxn>
                  <a:cxn ang="16200000">
                    <a:pos x="wd2" y="hd2"/>
                  </a:cxn>
                </a:cxnLst>
                <a:rect l="0" t="0" r="r" b="b"/>
                <a:pathLst>
                  <a:path w="21600" h="21600" extrusionOk="0">
                    <a:moveTo>
                      <a:pt x="12184" y="0"/>
                    </a:moveTo>
                    <a:lnTo>
                      <a:pt x="8427" y="10393"/>
                    </a:lnTo>
                    <a:lnTo>
                      <a:pt x="6192" y="16218"/>
                    </a:lnTo>
                    <a:lnTo>
                      <a:pt x="3711" y="19955"/>
                    </a:lnTo>
                    <a:lnTo>
                      <a:pt x="0" y="21600"/>
                    </a:lnTo>
                    <a:lnTo>
                      <a:pt x="17243" y="21600"/>
                    </a:lnTo>
                    <a:lnTo>
                      <a:pt x="21600" y="6762"/>
                    </a:lnTo>
                    <a:lnTo>
                      <a:pt x="18708" y="4194"/>
                    </a:lnTo>
                    <a:lnTo>
                      <a:pt x="15572" y="1893"/>
                    </a:lnTo>
                    <a:lnTo>
                      <a:pt x="12184" y="0"/>
                    </a:lnTo>
                    <a:close/>
                  </a:path>
                </a:pathLst>
              </a:custGeom>
              <a:solidFill>
                <a:srgbClr val="FFFFFF"/>
              </a:solidFill>
              <a:ln w="12700" cap="flat">
                <a:noFill/>
                <a:miter lim="400000"/>
              </a:ln>
              <a:effectLst/>
            </p:spPr>
            <p:txBody>
              <a:bodyPr wrap="square" lIns="45719" tIns="45719" rIns="45719" bIns="45719" numCol="1" anchor="t">
                <a:noAutofit/>
              </a:bodyPr>
              <a:lstStyle/>
              <a:p>
                <a:endParaRPr/>
              </a:p>
            </p:txBody>
          </p:sp>
          <p:sp>
            <p:nvSpPr>
              <p:cNvPr id="248" name="Shape"/>
              <p:cNvSpPr/>
              <p:nvPr/>
            </p:nvSpPr>
            <p:spPr>
              <a:xfrm>
                <a:off x="48107" y="25477"/>
                <a:ext cx="43239" cy="127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4749" y="0"/>
                    </a:lnTo>
                    <a:lnTo>
                      <a:pt x="6920" y="1577"/>
                    </a:lnTo>
                    <a:lnTo>
                      <a:pt x="19775" y="21600"/>
                    </a:lnTo>
                    <a:lnTo>
                      <a:pt x="21600" y="0"/>
                    </a:lnTo>
                    <a:close/>
                    <a:moveTo>
                      <a:pt x="4749" y="0"/>
                    </a:moveTo>
                    <a:lnTo>
                      <a:pt x="0" y="0"/>
                    </a:lnTo>
                    <a:lnTo>
                      <a:pt x="2171" y="41"/>
                    </a:lnTo>
                    <a:lnTo>
                      <a:pt x="4749" y="0"/>
                    </a:lnTo>
                    <a:close/>
                  </a:path>
                </a:pathLst>
              </a:custGeom>
              <a:noFill/>
              <a:ln w="12700" cap="flat">
                <a:noFill/>
                <a:miter lim="400000"/>
              </a:ln>
              <a:effectLst/>
            </p:spPr>
            <p:txBody>
              <a:bodyPr wrap="square" lIns="45719" tIns="45719" rIns="45719" bIns="45719" numCol="1" anchor="t">
                <a:noAutofit/>
              </a:bodyPr>
              <a:lstStyle/>
              <a:p>
                <a:endParaRPr/>
              </a:p>
            </p:txBody>
          </p:sp>
        </p:grpSp>
        <p:grpSp>
          <p:nvGrpSpPr>
            <p:cNvPr id="253" name="bk object 18"/>
            <p:cNvGrpSpPr/>
            <p:nvPr/>
          </p:nvGrpSpPr>
          <p:grpSpPr>
            <a:xfrm>
              <a:off x="8" y="19997"/>
              <a:ext cx="245682" cy="180082"/>
              <a:chOff x="0" y="0"/>
              <a:chExt cx="245680" cy="180080"/>
            </a:xfrm>
          </p:grpSpPr>
          <p:sp>
            <p:nvSpPr>
              <p:cNvPr id="250" name="Shape"/>
              <p:cNvSpPr/>
              <p:nvPr/>
            </p:nvSpPr>
            <p:spPr>
              <a:xfrm>
                <a:off x="213887" y="56927"/>
                <a:ext cx="31794" cy="12315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216" y="33"/>
                    </a:lnTo>
                    <a:lnTo>
                      <a:pt x="273" y="18458"/>
                    </a:lnTo>
                    <a:lnTo>
                      <a:pt x="366" y="18505"/>
                    </a:lnTo>
                    <a:lnTo>
                      <a:pt x="21153" y="21600"/>
                    </a:lnTo>
                    <a:lnTo>
                      <a:pt x="21600" y="21535"/>
                    </a:lnTo>
                    <a:lnTo>
                      <a:pt x="21600" y="0"/>
                    </a:lnTo>
                    <a:close/>
                  </a:path>
                </a:pathLst>
              </a:custGeom>
              <a:solidFill>
                <a:srgbClr val="FFFFFF"/>
              </a:solidFill>
              <a:ln w="12700" cap="flat">
                <a:noFill/>
                <a:miter lim="400000"/>
              </a:ln>
              <a:effectLst/>
            </p:spPr>
            <p:txBody>
              <a:bodyPr wrap="square" lIns="45719" tIns="45719" rIns="45719" bIns="45719" numCol="1" anchor="t">
                <a:noAutofit/>
              </a:bodyPr>
              <a:lstStyle/>
              <a:p>
                <a:endParaRPr/>
              </a:p>
            </p:txBody>
          </p:sp>
          <p:sp>
            <p:nvSpPr>
              <p:cNvPr id="251" name="Shape"/>
              <p:cNvSpPr/>
              <p:nvPr/>
            </p:nvSpPr>
            <p:spPr>
              <a:xfrm>
                <a:off x="0" y="0"/>
                <a:ext cx="245681" cy="108812"/>
              </a:xfrm>
              <a:custGeom>
                <a:avLst/>
                <a:gdLst/>
                <a:ahLst/>
                <a:cxnLst>
                  <a:cxn ang="0">
                    <a:pos x="wd2" y="hd2"/>
                  </a:cxn>
                  <a:cxn ang="5400000">
                    <a:pos x="wd2" y="hd2"/>
                  </a:cxn>
                  <a:cxn ang="10800000">
                    <a:pos x="wd2" y="hd2"/>
                  </a:cxn>
                  <a:cxn ang="16200000">
                    <a:pos x="wd2" y="hd2"/>
                  </a:cxn>
                </a:cxnLst>
                <a:rect l="0" t="0" r="r" b="b"/>
                <a:pathLst>
                  <a:path w="21600" h="21600" extrusionOk="0">
                    <a:moveTo>
                      <a:pt x="241" y="0"/>
                    </a:moveTo>
                    <a:lnTo>
                      <a:pt x="60" y="136"/>
                    </a:lnTo>
                    <a:lnTo>
                      <a:pt x="0" y="325"/>
                    </a:lnTo>
                    <a:lnTo>
                      <a:pt x="6" y="4408"/>
                    </a:lnTo>
                    <a:lnTo>
                      <a:pt x="1642" y="9563"/>
                    </a:lnTo>
                    <a:lnTo>
                      <a:pt x="10569" y="21450"/>
                    </a:lnTo>
                    <a:lnTo>
                      <a:pt x="10794" y="21600"/>
                    </a:lnTo>
                    <a:lnTo>
                      <a:pt x="10883" y="21590"/>
                    </a:lnTo>
                    <a:lnTo>
                      <a:pt x="10950" y="21549"/>
                    </a:lnTo>
                    <a:lnTo>
                      <a:pt x="11030" y="21450"/>
                    </a:lnTo>
                    <a:lnTo>
                      <a:pt x="18210" y="12087"/>
                    </a:lnTo>
                    <a:lnTo>
                      <a:pt x="18775" y="11337"/>
                    </a:lnTo>
                    <a:lnTo>
                      <a:pt x="18805" y="11300"/>
                    </a:lnTo>
                    <a:lnTo>
                      <a:pt x="21600" y="11300"/>
                    </a:lnTo>
                    <a:lnTo>
                      <a:pt x="21600" y="6219"/>
                    </a:lnTo>
                    <a:lnTo>
                      <a:pt x="5560" y="6219"/>
                    </a:lnTo>
                    <a:lnTo>
                      <a:pt x="4966" y="6163"/>
                    </a:lnTo>
                    <a:lnTo>
                      <a:pt x="1613" y="3058"/>
                    </a:lnTo>
                    <a:lnTo>
                      <a:pt x="340" y="70"/>
                    </a:lnTo>
                    <a:lnTo>
                      <a:pt x="241" y="0"/>
                    </a:lnTo>
                    <a:close/>
                  </a:path>
                </a:pathLst>
              </a:custGeom>
              <a:solidFill>
                <a:srgbClr val="FFFFFF"/>
              </a:solidFill>
              <a:ln w="12700" cap="flat">
                <a:noFill/>
                <a:miter lim="400000"/>
              </a:ln>
              <a:effectLst/>
            </p:spPr>
            <p:txBody>
              <a:bodyPr wrap="square" lIns="45719" tIns="45719" rIns="45719" bIns="45719" numCol="1" anchor="t">
                <a:noAutofit/>
              </a:bodyPr>
              <a:lstStyle/>
              <a:p>
                <a:endParaRPr/>
              </a:p>
            </p:txBody>
          </p:sp>
          <p:sp>
            <p:nvSpPr>
              <p:cNvPr id="252" name="Shape"/>
              <p:cNvSpPr/>
              <p:nvPr/>
            </p:nvSpPr>
            <p:spPr>
              <a:xfrm>
                <a:off x="63238" y="0"/>
                <a:ext cx="182443" cy="31331"/>
              </a:xfrm>
              <a:custGeom>
                <a:avLst/>
                <a:gdLst/>
                <a:ahLst/>
                <a:cxnLst>
                  <a:cxn ang="0">
                    <a:pos x="wd2" y="hd2"/>
                  </a:cxn>
                  <a:cxn ang="5400000">
                    <a:pos x="wd2" y="hd2"/>
                  </a:cxn>
                  <a:cxn ang="10800000">
                    <a:pos x="wd2" y="hd2"/>
                  </a:cxn>
                  <a:cxn ang="16200000">
                    <a:pos x="wd2" y="hd2"/>
                  </a:cxn>
                </a:cxnLst>
                <a:rect l="0" t="0" r="r" b="b"/>
                <a:pathLst>
                  <a:path w="21600" h="21600" extrusionOk="0">
                    <a:moveTo>
                      <a:pt x="6511" y="16063"/>
                    </a:moveTo>
                    <a:lnTo>
                      <a:pt x="5990" y="16326"/>
                    </a:lnTo>
                    <a:lnTo>
                      <a:pt x="2274" y="20418"/>
                    </a:lnTo>
                    <a:lnTo>
                      <a:pt x="1028" y="21353"/>
                    </a:lnTo>
                    <a:lnTo>
                      <a:pt x="0" y="21600"/>
                    </a:lnTo>
                    <a:lnTo>
                      <a:pt x="14110" y="21600"/>
                    </a:lnTo>
                    <a:lnTo>
                      <a:pt x="13083" y="21353"/>
                    </a:lnTo>
                    <a:lnTo>
                      <a:pt x="11838" y="20418"/>
                    </a:lnTo>
                    <a:lnTo>
                      <a:pt x="8120" y="16326"/>
                    </a:lnTo>
                    <a:lnTo>
                      <a:pt x="7627" y="16076"/>
                    </a:lnTo>
                    <a:lnTo>
                      <a:pt x="6511" y="16063"/>
                    </a:lnTo>
                    <a:close/>
                    <a:moveTo>
                      <a:pt x="21274" y="0"/>
                    </a:moveTo>
                    <a:lnTo>
                      <a:pt x="21139" y="243"/>
                    </a:lnTo>
                    <a:lnTo>
                      <a:pt x="21063" y="838"/>
                    </a:lnTo>
                    <a:lnTo>
                      <a:pt x="20505" y="4781"/>
                    </a:lnTo>
                    <a:lnTo>
                      <a:pt x="16881" y="18789"/>
                    </a:lnTo>
                    <a:lnTo>
                      <a:pt x="14110" y="21600"/>
                    </a:lnTo>
                    <a:lnTo>
                      <a:pt x="21600" y="21600"/>
                    </a:lnTo>
                    <a:lnTo>
                      <a:pt x="21598" y="1129"/>
                    </a:lnTo>
                    <a:lnTo>
                      <a:pt x="21516" y="473"/>
                    </a:lnTo>
                    <a:lnTo>
                      <a:pt x="21274" y="0"/>
                    </a:lnTo>
                    <a:close/>
                    <a:moveTo>
                      <a:pt x="7600" y="16063"/>
                    </a:moveTo>
                    <a:lnTo>
                      <a:pt x="7081" y="16076"/>
                    </a:lnTo>
                    <a:lnTo>
                      <a:pt x="7627" y="16076"/>
                    </a:lnTo>
                    <a:lnTo>
                      <a:pt x="7600" y="16063"/>
                    </a:lnTo>
                    <a:close/>
                  </a:path>
                </a:pathLst>
              </a:custGeom>
              <a:noFill/>
              <a:ln w="12700" cap="flat">
                <a:noFill/>
                <a:miter lim="400000"/>
              </a:ln>
              <a:effectLst/>
            </p:spPr>
            <p:txBody>
              <a:bodyPr wrap="square" lIns="45719" tIns="45719" rIns="45719" bIns="45719" numCol="1" anchor="t">
                <a:noAutofit/>
              </a:bodyPr>
              <a:lstStyle/>
              <a:p>
                <a:endParaRPr/>
              </a:p>
            </p:txBody>
          </p:sp>
        </p:grpSp>
        <p:sp>
          <p:nvSpPr>
            <p:cNvPr id="254" name="bk object 19"/>
            <p:cNvSpPr/>
            <p:nvPr/>
          </p:nvSpPr>
          <p:spPr>
            <a:xfrm>
              <a:off x="0" y="92154"/>
              <a:ext cx="245691" cy="184164"/>
            </a:xfrm>
            <a:custGeom>
              <a:avLst/>
              <a:gdLst/>
              <a:ahLst/>
              <a:cxnLst>
                <a:cxn ang="0">
                  <a:pos x="wd2" y="hd2"/>
                </a:cxn>
                <a:cxn ang="5400000">
                  <a:pos x="wd2" y="hd2"/>
                </a:cxn>
                <a:cxn ang="10800000">
                  <a:pos x="wd2" y="hd2"/>
                </a:cxn>
                <a:cxn ang="16200000">
                  <a:pos x="wd2" y="hd2"/>
                </a:cxn>
              </a:cxnLst>
              <a:rect l="0" t="0" r="r" b="b"/>
              <a:pathLst>
                <a:path w="21600" h="21600" extrusionOk="0">
                  <a:moveTo>
                    <a:pt x="115" y="0"/>
                  </a:moveTo>
                  <a:lnTo>
                    <a:pt x="0" y="58"/>
                  </a:lnTo>
                  <a:lnTo>
                    <a:pt x="0" y="2516"/>
                  </a:lnTo>
                  <a:lnTo>
                    <a:pt x="13" y="2696"/>
                  </a:lnTo>
                  <a:lnTo>
                    <a:pt x="59" y="3424"/>
                  </a:lnTo>
                  <a:lnTo>
                    <a:pt x="226" y="4120"/>
                  </a:lnTo>
                  <a:lnTo>
                    <a:pt x="496" y="4738"/>
                  </a:lnTo>
                  <a:lnTo>
                    <a:pt x="605" y="4994"/>
                  </a:lnTo>
                  <a:lnTo>
                    <a:pt x="737" y="5249"/>
                  </a:lnTo>
                  <a:lnTo>
                    <a:pt x="1181" y="5914"/>
                  </a:lnTo>
                  <a:lnTo>
                    <a:pt x="1484" y="6248"/>
                  </a:lnTo>
                  <a:lnTo>
                    <a:pt x="21426" y="21600"/>
                  </a:lnTo>
                  <a:lnTo>
                    <a:pt x="21476" y="21572"/>
                  </a:lnTo>
                  <a:lnTo>
                    <a:pt x="21535" y="21258"/>
                  </a:lnTo>
                  <a:lnTo>
                    <a:pt x="21570" y="20995"/>
                  </a:lnTo>
                  <a:lnTo>
                    <a:pt x="21586" y="20727"/>
                  </a:lnTo>
                  <a:lnTo>
                    <a:pt x="21600" y="20548"/>
                  </a:lnTo>
                  <a:lnTo>
                    <a:pt x="21600" y="17094"/>
                  </a:lnTo>
                  <a:lnTo>
                    <a:pt x="21587" y="17064"/>
                  </a:lnTo>
                  <a:lnTo>
                    <a:pt x="4549" y="3947"/>
                  </a:lnTo>
                  <a:lnTo>
                    <a:pt x="3724" y="3323"/>
                  </a:lnTo>
                  <a:lnTo>
                    <a:pt x="2899" y="2680"/>
                  </a:lnTo>
                  <a:lnTo>
                    <a:pt x="2234" y="2138"/>
                  </a:lnTo>
                  <a:lnTo>
                    <a:pt x="1463" y="1468"/>
                  </a:lnTo>
                  <a:lnTo>
                    <a:pt x="730" y="757"/>
                  </a:lnTo>
                  <a:lnTo>
                    <a:pt x="178" y="93"/>
                  </a:lnTo>
                  <a:lnTo>
                    <a:pt x="115" y="0"/>
                  </a:lnTo>
                  <a:close/>
                </a:path>
              </a:pathLst>
            </a:custGeom>
            <a:solidFill>
              <a:srgbClr val="FFFFFF"/>
            </a:solidFill>
            <a:ln w="12700" cap="flat">
              <a:noFill/>
              <a:miter lim="400000"/>
            </a:ln>
            <a:effectLst/>
          </p:spPr>
          <p:txBody>
            <a:bodyPr wrap="square" lIns="45719" tIns="45719" rIns="45719" bIns="45719" numCol="1" anchor="t">
              <a:noAutofit/>
            </a:bodyPr>
            <a:lstStyle/>
            <a:p>
              <a:endParaRPr/>
            </a:p>
          </p:txBody>
        </p:sp>
        <p:sp>
          <p:nvSpPr>
            <p:cNvPr id="255" name="bk object 20"/>
            <p:cNvSpPr/>
            <p:nvPr/>
          </p:nvSpPr>
          <p:spPr>
            <a:xfrm>
              <a:off x="0" y="169024"/>
              <a:ext cx="223227" cy="152762"/>
            </a:xfrm>
            <a:custGeom>
              <a:avLst/>
              <a:gdLst/>
              <a:ahLst/>
              <a:cxnLst>
                <a:cxn ang="0">
                  <a:pos x="wd2" y="hd2"/>
                </a:cxn>
                <a:cxn ang="5400000">
                  <a:pos x="wd2" y="hd2"/>
                </a:cxn>
                <a:cxn ang="10800000">
                  <a:pos x="wd2" y="hd2"/>
                </a:cxn>
                <a:cxn ang="16200000">
                  <a:pos x="wd2" y="hd2"/>
                </a:cxn>
              </a:cxnLst>
              <a:rect l="0" t="0" r="r" b="b"/>
              <a:pathLst>
                <a:path w="21600" h="21600" extrusionOk="0">
                  <a:moveTo>
                    <a:pt x="126" y="0"/>
                  </a:moveTo>
                  <a:lnTo>
                    <a:pt x="0" y="69"/>
                  </a:lnTo>
                  <a:lnTo>
                    <a:pt x="0" y="3034"/>
                  </a:lnTo>
                  <a:lnTo>
                    <a:pt x="14" y="3250"/>
                  </a:lnTo>
                  <a:lnTo>
                    <a:pt x="65" y="4128"/>
                  </a:lnTo>
                  <a:lnTo>
                    <a:pt x="249" y="4967"/>
                  </a:lnTo>
                  <a:lnTo>
                    <a:pt x="546" y="5712"/>
                  </a:lnTo>
                  <a:lnTo>
                    <a:pt x="665" y="6020"/>
                  </a:lnTo>
                  <a:lnTo>
                    <a:pt x="812" y="6328"/>
                  </a:lnTo>
                  <a:lnTo>
                    <a:pt x="1300" y="7130"/>
                  </a:lnTo>
                  <a:lnTo>
                    <a:pt x="1634" y="7532"/>
                  </a:lnTo>
                  <a:lnTo>
                    <a:pt x="18317" y="21600"/>
                  </a:lnTo>
                  <a:lnTo>
                    <a:pt x="18345" y="21600"/>
                  </a:lnTo>
                  <a:lnTo>
                    <a:pt x="19938" y="20259"/>
                  </a:lnTo>
                  <a:lnTo>
                    <a:pt x="21600" y="18856"/>
                  </a:lnTo>
                  <a:lnTo>
                    <a:pt x="21600" y="18751"/>
                  </a:lnTo>
                  <a:lnTo>
                    <a:pt x="5006" y="4758"/>
                  </a:lnTo>
                  <a:lnTo>
                    <a:pt x="4099" y="4006"/>
                  </a:lnTo>
                  <a:lnTo>
                    <a:pt x="3190" y="3231"/>
                  </a:lnTo>
                  <a:lnTo>
                    <a:pt x="2458" y="2578"/>
                  </a:lnTo>
                  <a:lnTo>
                    <a:pt x="1610" y="1770"/>
                  </a:lnTo>
                  <a:lnTo>
                    <a:pt x="804" y="913"/>
                  </a:lnTo>
                  <a:lnTo>
                    <a:pt x="196" y="112"/>
                  </a:lnTo>
                  <a:lnTo>
                    <a:pt x="126" y="0"/>
                  </a:lnTo>
                  <a:close/>
                </a:path>
              </a:pathLst>
            </a:custGeom>
            <a:solidFill>
              <a:srgbClr val="FFFFFF"/>
            </a:solidFill>
            <a:ln w="12700" cap="flat">
              <a:noFill/>
              <a:miter lim="400000"/>
            </a:ln>
            <a:effectLst/>
          </p:spPr>
          <p:txBody>
            <a:bodyPr wrap="square" lIns="45719" tIns="45719" rIns="45719" bIns="45719" numCol="1" anchor="t">
              <a:noAutofit/>
            </a:bodyPr>
            <a:lstStyle/>
            <a:p>
              <a:endParaRPr/>
            </a:p>
          </p:txBody>
        </p:sp>
        <p:sp>
          <p:nvSpPr>
            <p:cNvPr id="256" name="bk object 21"/>
            <p:cNvSpPr/>
            <p:nvPr/>
          </p:nvSpPr>
          <p:spPr>
            <a:xfrm>
              <a:off x="0" y="245894"/>
              <a:ext cx="156615" cy="110392"/>
            </a:xfrm>
            <a:prstGeom prst="rect">
              <a:avLst/>
            </a:prstGeom>
            <a:blipFill rotWithShape="1">
              <a:blip r:embed="rId2"/>
              <a:srcRect/>
              <a:stretch>
                <a:fillRect/>
              </a:stretch>
            </a:blipFill>
            <a:ln w="12700" cap="flat">
              <a:noFill/>
              <a:miter lim="400000"/>
            </a:ln>
            <a:effectLst/>
          </p:spPr>
          <p:txBody>
            <a:bodyPr wrap="square" lIns="45719" tIns="45719" rIns="45719" bIns="45719" numCol="1" anchor="t">
              <a:noAutofit/>
            </a:bodyPr>
            <a:lstStyle/>
            <a:p>
              <a:endParaRPr/>
            </a:p>
          </p:txBody>
        </p:sp>
      </p:grpSp>
      <p:sp>
        <p:nvSpPr>
          <p:cNvPr id="258" name="Subtitle 1"/>
          <p:cNvSpPr txBox="1"/>
          <p:nvPr/>
        </p:nvSpPr>
        <p:spPr>
          <a:xfrm>
            <a:off x="598714" y="479588"/>
            <a:ext cx="9886301"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b="1" dirty="0">
                <a:solidFill>
                  <a:srgbClr val="12316D"/>
                </a:solidFill>
              </a:rPr>
              <a:t>Contents</a:t>
            </a:r>
            <a:endParaRPr b="1" dirty="0">
              <a:solidFill>
                <a:srgbClr val="12316D"/>
              </a:solidFill>
            </a:endParaRPr>
          </a:p>
        </p:txBody>
      </p:sp>
      <p:sp>
        <p:nvSpPr>
          <p:cNvPr id="16" name="Subtitle 1">
            <a:extLst>
              <a:ext uri="{FF2B5EF4-FFF2-40B4-BE49-F238E27FC236}">
                <a16:creationId xmlns:a16="http://schemas.microsoft.com/office/drawing/2014/main" id="{0732C02A-1207-46D4-8AF5-1E2FA1BFE585}"/>
              </a:ext>
            </a:extLst>
          </p:cNvPr>
          <p:cNvSpPr txBox="1"/>
          <p:nvPr/>
        </p:nvSpPr>
        <p:spPr>
          <a:xfrm>
            <a:off x="1563372" y="2090172"/>
            <a:ext cx="5437414" cy="267765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12316D"/>
                </a:solidFill>
              </a:rPr>
              <a:t>Foreword</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12316D"/>
                </a:solidFill>
              </a:rPr>
              <a:t>Contents</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spc="-70" dirty="0">
                <a:solidFill>
                  <a:srgbClr val="12316D"/>
                </a:solidFill>
              </a:rPr>
              <a:t>Summary</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spc="-70" dirty="0">
                <a:solidFill>
                  <a:srgbClr val="12316D"/>
                </a:solidFill>
              </a:rPr>
              <a:t>Workforce</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spc="-70" dirty="0">
                <a:solidFill>
                  <a:srgbClr val="12316D"/>
                </a:solidFill>
              </a:rPr>
              <a:t>Training Providers</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spc="-70" dirty="0">
                <a:solidFill>
                  <a:srgbClr val="12316D"/>
                </a:solidFill>
              </a:rPr>
              <a:t>Employer</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spc="-70" dirty="0">
                <a:solidFill>
                  <a:srgbClr val="12316D"/>
                </a:solidFill>
              </a:rPr>
              <a:t>References</a:t>
            </a:r>
          </a:p>
        </p:txBody>
      </p:sp>
      <p:sp>
        <p:nvSpPr>
          <p:cNvPr id="17" name="Subtitle 1">
            <a:extLst>
              <a:ext uri="{FF2B5EF4-FFF2-40B4-BE49-F238E27FC236}">
                <a16:creationId xmlns:a16="http://schemas.microsoft.com/office/drawing/2014/main" id="{758C1A3D-3E5A-40E8-BAE0-85D4F5BD7146}"/>
              </a:ext>
            </a:extLst>
          </p:cNvPr>
          <p:cNvSpPr txBox="1"/>
          <p:nvPr/>
        </p:nvSpPr>
        <p:spPr>
          <a:xfrm>
            <a:off x="598714" y="2143766"/>
            <a:ext cx="799064"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2000" dirty="0">
                <a:solidFill>
                  <a:srgbClr val="404040"/>
                </a:solidFill>
              </a:rPr>
              <a:t>2</a:t>
            </a:r>
          </a:p>
        </p:txBody>
      </p:sp>
      <p:sp>
        <p:nvSpPr>
          <p:cNvPr id="21" name="Subtitle 1">
            <a:extLst>
              <a:ext uri="{FF2B5EF4-FFF2-40B4-BE49-F238E27FC236}">
                <a16:creationId xmlns:a16="http://schemas.microsoft.com/office/drawing/2014/main" id="{FFF42C3C-C15B-4C13-90CF-290E08018A83}"/>
              </a:ext>
            </a:extLst>
          </p:cNvPr>
          <p:cNvSpPr txBox="1"/>
          <p:nvPr/>
        </p:nvSpPr>
        <p:spPr>
          <a:xfrm>
            <a:off x="598714" y="2511836"/>
            <a:ext cx="799064"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2000" dirty="0">
                <a:solidFill>
                  <a:srgbClr val="404040"/>
                </a:solidFill>
              </a:rPr>
              <a:t>3</a:t>
            </a:r>
          </a:p>
        </p:txBody>
      </p:sp>
      <p:sp>
        <p:nvSpPr>
          <p:cNvPr id="22" name="Subtitle 1">
            <a:extLst>
              <a:ext uri="{FF2B5EF4-FFF2-40B4-BE49-F238E27FC236}">
                <a16:creationId xmlns:a16="http://schemas.microsoft.com/office/drawing/2014/main" id="{5C0C92D0-A5C8-4D7D-B338-DACAC2970613}"/>
              </a:ext>
            </a:extLst>
          </p:cNvPr>
          <p:cNvSpPr txBox="1"/>
          <p:nvPr/>
        </p:nvSpPr>
        <p:spPr>
          <a:xfrm>
            <a:off x="598714" y="2891544"/>
            <a:ext cx="799064"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2000" dirty="0">
                <a:solidFill>
                  <a:srgbClr val="404040"/>
                </a:solidFill>
              </a:rPr>
              <a:t>4</a:t>
            </a:r>
          </a:p>
        </p:txBody>
      </p:sp>
      <p:sp>
        <p:nvSpPr>
          <p:cNvPr id="23" name="Subtitle 1">
            <a:extLst>
              <a:ext uri="{FF2B5EF4-FFF2-40B4-BE49-F238E27FC236}">
                <a16:creationId xmlns:a16="http://schemas.microsoft.com/office/drawing/2014/main" id="{A9A3ADF2-338E-4E3B-A479-0227F6F9EDFE}"/>
              </a:ext>
            </a:extLst>
          </p:cNvPr>
          <p:cNvSpPr txBox="1"/>
          <p:nvPr/>
        </p:nvSpPr>
        <p:spPr>
          <a:xfrm>
            <a:off x="598714" y="3246586"/>
            <a:ext cx="799064"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2000" dirty="0">
                <a:solidFill>
                  <a:srgbClr val="404040"/>
                </a:solidFill>
              </a:rPr>
              <a:t>5</a:t>
            </a:r>
          </a:p>
        </p:txBody>
      </p:sp>
      <p:sp>
        <p:nvSpPr>
          <p:cNvPr id="24" name="Subtitle 1">
            <a:extLst>
              <a:ext uri="{FF2B5EF4-FFF2-40B4-BE49-F238E27FC236}">
                <a16:creationId xmlns:a16="http://schemas.microsoft.com/office/drawing/2014/main" id="{445A627B-DB02-4BBF-8BA0-3E13DF964974}"/>
              </a:ext>
            </a:extLst>
          </p:cNvPr>
          <p:cNvSpPr txBox="1"/>
          <p:nvPr/>
        </p:nvSpPr>
        <p:spPr>
          <a:xfrm>
            <a:off x="598714" y="3609347"/>
            <a:ext cx="799064"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2000" dirty="0">
                <a:solidFill>
                  <a:srgbClr val="404040"/>
                </a:solidFill>
              </a:rPr>
              <a:t>9</a:t>
            </a:r>
          </a:p>
        </p:txBody>
      </p:sp>
      <p:sp>
        <p:nvSpPr>
          <p:cNvPr id="25" name="Slide Number">
            <a:extLst>
              <a:ext uri="{FF2B5EF4-FFF2-40B4-BE49-F238E27FC236}">
                <a16:creationId xmlns:a16="http://schemas.microsoft.com/office/drawing/2014/main" id="{D9480BAC-9B8B-404D-8389-98BA9AACEA22}"/>
              </a:ext>
            </a:extLst>
          </p:cNvPr>
          <p:cNvSpPr txBox="1">
            <a:spLocks noGrp="1"/>
          </p:cNvSpPr>
          <p:nvPr>
            <p:ph type="sldNum" sz="quarter" idx="4294967295"/>
          </p:nvPr>
        </p:nvSpPr>
        <p:spPr>
          <a:xfrm>
            <a:off x="11477182" y="6134662"/>
            <a:ext cx="202939" cy="319768"/>
          </a:xfrm>
          <a:prstGeom prst="rect">
            <a:avLst/>
          </a:prstGeom>
        </p:spPr>
        <p:txBody>
          <a:bodyPr/>
          <a:lstStyle>
            <a:lvl1pPr indent="25400">
              <a:lnSpc>
                <a:spcPts val="2000"/>
              </a:lnSpc>
            </a:lvl1pPr>
          </a:lstStyle>
          <a:p>
            <a:pPr algn="ctr"/>
            <a:fld id="{86CB4B4D-7CA3-9044-876B-883B54F8677D}" type="slidenum">
              <a:rPr>
                <a:latin typeface="Arial" panose="020B0604020202020204" pitchFamily="34" charset="0"/>
                <a:cs typeface="Arial" panose="020B0604020202020204" pitchFamily="34" charset="0"/>
              </a:rPr>
              <a:pPr algn="ctr"/>
              <a:t>2</a:t>
            </a:fld>
            <a:endParaRPr dirty="0">
              <a:latin typeface="Arial" panose="020B0604020202020204" pitchFamily="34" charset="0"/>
              <a:cs typeface="Arial" panose="020B0604020202020204" pitchFamily="34" charset="0"/>
            </a:endParaRPr>
          </a:p>
        </p:txBody>
      </p:sp>
      <p:sp>
        <p:nvSpPr>
          <p:cNvPr id="53" name="Subtitle 1">
            <a:extLst>
              <a:ext uri="{FF2B5EF4-FFF2-40B4-BE49-F238E27FC236}">
                <a16:creationId xmlns:a16="http://schemas.microsoft.com/office/drawing/2014/main" id="{2BF719EE-0ECD-4768-B957-7DDF7ADEE11F}"/>
              </a:ext>
            </a:extLst>
          </p:cNvPr>
          <p:cNvSpPr txBox="1"/>
          <p:nvPr/>
        </p:nvSpPr>
        <p:spPr>
          <a:xfrm>
            <a:off x="598714" y="3973703"/>
            <a:ext cx="799064"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2000" dirty="0">
                <a:solidFill>
                  <a:srgbClr val="404040"/>
                </a:solidFill>
              </a:rPr>
              <a:t>13</a:t>
            </a:r>
          </a:p>
        </p:txBody>
      </p:sp>
      <p:sp>
        <p:nvSpPr>
          <p:cNvPr id="54" name="Subtitle 1">
            <a:extLst>
              <a:ext uri="{FF2B5EF4-FFF2-40B4-BE49-F238E27FC236}">
                <a16:creationId xmlns:a16="http://schemas.microsoft.com/office/drawing/2014/main" id="{8314D6F1-0487-4860-91AF-25632DA0A9F8}"/>
              </a:ext>
            </a:extLst>
          </p:cNvPr>
          <p:cNvSpPr txBox="1"/>
          <p:nvPr/>
        </p:nvSpPr>
        <p:spPr>
          <a:xfrm>
            <a:off x="598714" y="4340896"/>
            <a:ext cx="799064"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2000" dirty="0">
                <a:solidFill>
                  <a:srgbClr val="404040"/>
                </a:solidFill>
              </a:rPr>
              <a:t>17</a:t>
            </a:r>
          </a:p>
        </p:txBody>
      </p:sp>
      <p:grpSp>
        <p:nvGrpSpPr>
          <p:cNvPr id="69" name="Group 11">
            <a:extLst>
              <a:ext uri="{FF2B5EF4-FFF2-40B4-BE49-F238E27FC236}">
                <a16:creationId xmlns:a16="http://schemas.microsoft.com/office/drawing/2014/main" id="{6EC5CC23-5753-4266-A324-8E28457FC131}"/>
              </a:ext>
            </a:extLst>
          </p:cNvPr>
          <p:cNvGrpSpPr/>
          <p:nvPr/>
        </p:nvGrpSpPr>
        <p:grpSpPr>
          <a:xfrm>
            <a:off x="245189" y="6227906"/>
            <a:ext cx="318073" cy="454721"/>
            <a:chOff x="0" y="0"/>
            <a:chExt cx="318072" cy="461246"/>
          </a:xfrm>
        </p:grpSpPr>
        <p:grpSp>
          <p:nvGrpSpPr>
            <p:cNvPr id="70" name="object 5">
              <a:extLst>
                <a:ext uri="{FF2B5EF4-FFF2-40B4-BE49-F238E27FC236}">
                  <a16:creationId xmlns:a16="http://schemas.microsoft.com/office/drawing/2014/main" id="{3E96B835-75E7-473B-B29F-2435E29FAF30}"/>
                </a:ext>
              </a:extLst>
            </p:cNvPr>
            <p:cNvGrpSpPr/>
            <p:nvPr/>
          </p:nvGrpSpPr>
          <p:grpSpPr>
            <a:xfrm>
              <a:off x="90601" y="0"/>
              <a:ext cx="136882" cy="47549"/>
              <a:chOff x="0" y="0"/>
              <a:chExt cx="136880" cy="47548"/>
            </a:xfrm>
          </p:grpSpPr>
          <p:sp>
            <p:nvSpPr>
              <p:cNvPr id="78" name="Shape">
                <a:extLst>
                  <a:ext uri="{FF2B5EF4-FFF2-40B4-BE49-F238E27FC236}">
                    <a16:creationId xmlns:a16="http://schemas.microsoft.com/office/drawing/2014/main" id="{A7073783-E98B-4F28-B0C5-FBDD38F7F5AA}"/>
                  </a:ext>
                </a:extLst>
              </p:cNvPr>
              <p:cNvSpPr/>
              <p:nvPr/>
            </p:nvSpPr>
            <p:spPr>
              <a:xfrm>
                <a:off x="0" y="5575"/>
                <a:ext cx="128499" cy="39027"/>
              </a:xfrm>
              <a:custGeom>
                <a:avLst/>
                <a:gdLst/>
                <a:ahLst/>
                <a:cxnLst>
                  <a:cxn ang="0">
                    <a:pos x="wd2" y="hd2"/>
                  </a:cxn>
                  <a:cxn ang="5400000">
                    <a:pos x="wd2" y="hd2"/>
                  </a:cxn>
                  <a:cxn ang="10800000">
                    <a:pos x="wd2" y="hd2"/>
                  </a:cxn>
                  <a:cxn ang="16200000">
                    <a:pos x="wd2" y="hd2"/>
                  </a:cxn>
                </a:cxnLst>
                <a:rect l="0" t="0" r="r" b="b"/>
                <a:pathLst>
                  <a:path w="21600" h="21600" extrusionOk="0">
                    <a:moveTo>
                      <a:pt x="3044" y="0"/>
                    </a:moveTo>
                    <a:lnTo>
                      <a:pt x="1949" y="857"/>
                    </a:lnTo>
                    <a:lnTo>
                      <a:pt x="933" y="1891"/>
                    </a:lnTo>
                    <a:lnTo>
                      <a:pt x="0" y="3043"/>
                    </a:lnTo>
                    <a:lnTo>
                      <a:pt x="3924" y="21600"/>
                    </a:lnTo>
                    <a:lnTo>
                      <a:pt x="9521" y="18114"/>
                    </a:lnTo>
                    <a:lnTo>
                      <a:pt x="10469" y="17833"/>
                    </a:lnTo>
                    <a:lnTo>
                      <a:pt x="19880" y="17833"/>
                    </a:lnTo>
                    <a:lnTo>
                      <a:pt x="21600" y="9703"/>
                    </a:lnTo>
                    <a:lnTo>
                      <a:pt x="6984" y="9703"/>
                    </a:lnTo>
                    <a:lnTo>
                      <a:pt x="5784" y="8964"/>
                    </a:lnTo>
                    <a:lnTo>
                      <a:pt x="4982" y="7286"/>
                    </a:lnTo>
                    <a:lnTo>
                      <a:pt x="4259" y="4667"/>
                    </a:lnTo>
                    <a:lnTo>
                      <a:pt x="3044"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79" name="Shape">
                <a:extLst>
                  <a:ext uri="{FF2B5EF4-FFF2-40B4-BE49-F238E27FC236}">
                    <a16:creationId xmlns:a16="http://schemas.microsoft.com/office/drawing/2014/main" id="{CFB818E1-20AE-4737-A883-B8BEE2C7154A}"/>
                  </a:ext>
                </a:extLst>
              </p:cNvPr>
              <p:cNvSpPr/>
              <p:nvPr/>
            </p:nvSpPr>
            <p:spPr>
              <a:xfrm>
                <a:off x="41545" y="0"/>
                <a:ext cx="53785" cy="23108"/>
              </a:xfrm>
              <a:custGeom>
                <a:avLst/>
                <a:gdLst/>
                <a:ahLst/>
                <a:cxnLst>
                  <a:cxn ang="0">
                    <a:pos x="wd2" y="hd2"/>
                  </a:cxn>
                  <a:cxn ang="5400000">
                    <a:pos x="wd2" y="hd2"/>
                  </a:cxn>
                  <a:cxn ang="10800000">
                    <a:pos x="wd2" y="hd2"/>
                  </a:cxn>
                  <a:cxn ang="16200000">
                    <a:pos x="wd2" y="hd2"/>
                  </a:cxn>
                </a:cxnLst>
                <a:rect l="0" t="0" r="r" b="b"/>
                <a:pathLst>
                  <a:path w="21600" h="21600" extrusionOk="0">
                    <a:moveTo>
                      <a:pt x="10924" y="0"/>
                    </a:moveTo>
                    <a:lnTo>
                      <a:pt x="8848" y="11"/>
                    </a:lnTo>
                    <a:lnTo>
                      <a:pt x="7063" y="165"/>
                    </a:lnTo>
                    <a:lnTo>
                      <a:pt x="5293" y="403"/>
                    </a:lnTo>
                    <a:lnTo>
                      <a:pt x="4579" y="21262"/>
                    </a:lnTo>
                    <a:lnTo>
                      <a:pt x="0" y="21600"/>
                    </a:lnTo>
                    <a:lnTo>
                      <a:pt x="21600" y="21600"/>
                    </a:lnTo>
                    <a:lnTo>
                      <a:pt x="17024" y="21262"/>
                    </a:lnTo>
                    <a:lnTo>
                      <a:pt x="16304" y="403"/>
                    </a:lnTo>
                    <a:lnTo>
                      <a:pt x="14540" y="165"/>
                    </a:lnTo>
                    <a:lnTo>
                      <a:pt x="12749" y="11"/>
                    </a:lnTo>
                    <a:lnTo>
                      <a:pt x="10924"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80" name="Shape">
                <a:extLst>
                  <a:ext uri="{FF2B5EF4-FFF2-40B4-BE49-F238E27FC236}">
                    <a16:creationId xmlns:a16="http://schemas.microsoft.com/office/drawing/2014/main" id="{65259D8F-6DB9-4154-ABFA-0B1F7A601479}"/>
                  </a:ext>
                </a:extLst>
              </p:cNvPr>
              <p:cNvSpPr/>
              <p:nvPr/>
            </p:nvSpPr>
            <p:spPr>
              <a:xfrm>
                <a:off x="95329" y="5575"/>
                <a:ext cx="41552" cy="17533"/>
              </a:xfrm>
              <a:custGeom>
                <a:avLst/>
                <a:gdLst/>
                <a:ahLst/>
                <a:cxnLst>
                  <a:cxn ang="0">
                    <a:pos x="wd2" y="hd2"/>
                  </a:cxn>
                  <a:cxn ang="5400000">
                    <a:pos x="wd2" y="hd2"/>
                  </a:cxn>
                  <a:cxn ang="10800000">
                    <a:pos x="wd2" y="hd2"/>
                  </a:cxn>
                  <a:cxn ang="16200000">
                    <a:pos x="wd2" y="hd2"/>
                  </a:cxn>
                </a:cxnLst>
                <a:rect l="0" t="0" r="r" b="b"/>
                <a:pathLst>
                  <a:path w="21600" h="21600" extrusionOk="0">
                    <a:moveTo>
                      <a:pt x="12179" y="0"/>
                    </a:moveTo>
                    <a:lnTo>
                      <a:pt x="8422" y="10390"/>
                    </a:lnTo>
                    <a:lnTo>
                      <a:pt x="6190" y="16218"/>
                    </a:lnTo>
                    <a:lnTo>
                      <a:pt x="3710" y="19955"/>
                    </a:lnTo>
                    <a:lnTo>
                      <a:pt x="0" y="21600"/>
                    </a:lnTo>
                    <a:lnTo>
                      <a:pt x="17243" y="21600"/>
                    </a:lnTo>
                    <a:lnTo>
                      <a:pt x="21600" y="6775"/>
                    </a:lnTo>
                    <a:lnTo>
                      <a:pt x="18709" y="4209"/>
                    </a:lnTo>
                    <a:lnTo>
                      <a:pt x="15572" y="1908"/>
                    </a:lnTo>
                    <a:lnTo>
                      <a:pt x="12179"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81" name="Shape">
                <a:extLst>
                  <a:ext uri="{FF2B5EF4-FFF2-40B4-BE49-F238E27FC236}">
                    <a16:creationId xmlns:a16="http://schemas.microsoft.com/office/drawing/2014/main" id="{255CBFA4-FC70-4532-A072-9FD7FDBC8466}"/>
                  </a:ext>
                </a:extLst>
              </p:cNvPr>
              <p:cNvSpPr/>
              <p:nvPr/>
            </p:nvSpPr>
            <p:spPr>
              <a:xfrm>
                <a:off x="62280" y="34848"/>
                <a:ext cx="55988" cy="127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4748" y="0"/>
                    </a:lnTo>
                    <a:lnTo>
                      <a:pt x="6923" y="1612"/>
                    </a:lnTo>
                    <a:lnTo>
                      <a:pt x="19771" y="21600"/>
                    </a:lnTo>
                    <a:lnTo>
                      <a:pt x="21600" y="0"/>
                    </a:lnTo>
                    <a:close/>
                    <a:moveTo>
                      <a:pt x="4748" y="0"/>
                    </a:moveTo>
                    <a:lnTo>
                      <a:pt x="0" y="0"/>
                    </a:lnTo>
                    <a:lnTo>
                      <a:pt x="2176" y="79"/>
                    </a:lnTo>
                    <a:lnTo>
                      <a:pt x="4748" y="0"/>
                    </a:lnTo>
                    <a:close/>
                  </a:path>
                </a:pathLst>
              </a:custGeom>
              <a:noFill/>
              <a:ln w="12700" cap="flat">
                <a:noFill/>
                <a:miter lim="400000"/>
              </a:ln>
              <a:effectLst/>
            </p:spPr>
            <p:txBody>
              <a:bodyPr wrap="square" lIns="45719" tIns="45719" rIns="45719" bIns="45719" numCol="1" anchor="t">
                <a:noAutofit/>
              </a:bodyPr>
              <a:lstStyle/>
              <a:p>
                <a:endParaRPr/>
              </a:p>
            </p:txBody>
          </p:sp>
        </p:grpSp>
        <p:grpSp>
          <p:nvGrpSpPr>
            <p:cNvPr id="71" name="object 6">
              <a:extLst>
                <a:ext uri="{FF2B5EF4-FFF2-40B4-BE49-F238E27FC236}">
                  <a16:creationId xmlns:a16="http://schemas.microsoft.com/office/drawing/2014/main" id="{BBACE889-9A9A-4226-9FC8-644141F350AE}"/>
                </a:ext>
              </a:extLst>
            </p:cNvPr>
            <p:cNvGrpSpPr/>
            <p:nvPr/>
          </p:nvGrpSpPr>
          <p:grpSpPr>
            <a:xfrm>
              <a:off x="23" y="25885"/>
              <a:ext cx="318049" cy="233134"/>
              <a:chOff x="0" y="0"/>
              <a:chExt cx="318047" cy="233133"/>
            </a:xfrm>
          </p:grpSpPr>
          <p:sp>
            <p:nvSpPr>
              <p:cNvPr id="75" name="Shape">
                <a:extLst>
                  <a:ext uri="{FF2B5EF4-FFF2-40B4-BE49-F238E27FC236}">
                    <a16:creationId xmlns:a16="http://schemas.microsoft.com/office/drawing/2014/main" id="{D98FDE26-DC2B-424A-99E8-2FF6A3E8DE71}"/>
                  </a:ext>
                </a:extLst>
              </p:cNvPr>
              <p:cNvSpPr/>
              <p:nvPr/>
            </p:nvSpPr>
            <p:spPr>
              <a:xfrm>
                <a:off x="276885" y="73685"/>
                <a:ext cx="41163" cy="15944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280" y="43"/>
                    </a:lnTo>
                    <a:lnTo>
                      <a:pt x="280" y="18459"/>
                    </a:lnTo>
                    <a:lnTo>
                      <a:pt x="373" y="18503"/>
                    </a:lnTo>
                    <a:lnTo>
                      <a:pt x="21160" y="21600"/>
                    </a:lnTo>
                    <a:lnTo>
                      <a:pt x="21600" y="21535"/>
                    </a:lnTo>
                    <a:lnTo>
                      <a:pt x="21600"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76" name="Shape">
                <a:extLst>
                  <a:ext uri="{FF2B5EF4-FFF2-40B4-BE49-F238E27FC236}">
                    <a16:creationId xmlns:a16="http://schemas.microsoft.com/office/drawing/2014/main" id="{F8791BED-70F6-4210-8A78-FF244BF8F5FE}"/>
                  </a:ext>
                </a:extLst>
              </p:cNvPr>
              <p:cNvSpPr/>
              <p:nvPr/>
            </p:nvSpPr>
            <p:spPr>
              <a:xfrm>
                <a:off x="0" y="0"/>
                <a:ext cx="318048" cy="140869"/>
              </a:xfrm>
              <a:custGeom>
                <a:avLst/>
                <a:gdLst/>
                <a:ahLst/>
                <a:cxnLst>
                  <a:cxn ang="0">
                    <a:pos x="wd2" y="hd2"/>
                  </a:cxn>
                  <a:cxn ang="5400000">
                    <a:pos x="wd2" y="hd2"/>
                  </a:cxn>
                  <a:cxn ang="10800000">
                    <a:pos x="wd2" y="hd2"/>
                  </a:cxn>
                  <a:cxn ang="16200000">
                    <a:pos x="wd2" y="hd2"/>
                  </a:cxn>
                </a:cxnLst>
                <a:rect l="0" t="0" r="r" b="b"/>
                <a:pathLst>
                  <a:path w="21600" h="21600" extrusionOk="0">
                    <a:moveTo>
                      <a:pt x="241" y="0"/>
                    </a:moveTo>
                    <a:lnTo>
                      <a:pt x="60" y="136"/>
                    </a:lnTo>
                    <a:lnTo>
                      <a:pt x="0" y="325"/>
                    </a:lnTo>
                    <a:lnTo>
                      <a:pt x="5" y="4408"/>
                    </a:lnTo>
                    <a:lnTo>
                      <a:pt x="1641" y="9563"/>
                    </a:lnTo>
                    <a:lnTo>
                      <a:pt x="10569" y="21450"/>
                    </a:lnTo>
                    <a:lnTo>
                      <a:pt x="10793" y="21600"/>
                    </a:lnTo>
                    <a:lnTo>
                      <a:pt x="10883" y="21590"/>
                    </a:lnTo>
                    <a:lnTo>
                      <a:pt x="10950" y="21549"/>
                    </a:lnTo>
                    <a:lnTo>
                      <a:pt x="11030" y="21450"/>
                    </a:lnTo>
                    <a:lnTo>
                      <a:pt x="18805" y="11298"/>
                    </a:lnTo>
                    <a:lnTo>
                      <a:pt x="21600" y="11298"/>
                    </a:lnTo>
                    <a:lnTo>
                      <a:pt x="21600" y="6219"/>
                    </a:lnTo>
                    <a:lnTo>
                      <a:pt x="5560" y="6219"/>
                    </a:lnTo>
                    <a:lnTo>
                      <a:pt x="4966" y="6162"/>
                    </a:lnTo>
                    <a:lnTo>
                      <a:pt x="1613" y="3058"/>
                    </a:lnTo>
                    <a:lnTo>
                      <a:pt x="340" y="70"/>
                    </a:lnTo>
                    <a:lnTo>
                      <a:pt x="241"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77" name="Shape">
                <a:extLst>
                  <a:ext uri="{FF2B5EF4-FFF2-40B4-BE49-F238E27FC236}">
                    <a16:creationId xmlns:a16="http://schemas.microsoft.com/office/drawing/2014/main" id="{7D0BBFC8-8238-4121-92A3-36AB8DDC859C}"/>
                  </a:ext>
                </a:extLst>
              </p:cNvPr>
              <p:cNvSpPr/>
              <p:nvPr/>
            </p:nvSpPr>
            <p:spPr>
              <a:xfrm>
                <a:off x="81867" y="0"/>
                <a:ext cx="236181" cy="40556"/>
              </a:xfrm>
              <a:custGeom>
                <a:avLst/>
                <a:gdLst/>
                <a:ahLst/>
                <a:cxnLst>
                  <a:cxn ang="0">
                    <a:pos x="wd2" y="hd2"/>
                  </a:cxn>
                  <a:cxn ang="5400000">
                    <a:pos x="wd2" y="hd2"/>
                  </a:cxn>
                  <a:cxn ang="10800000">
                    <a:pos x="wd2" y="hd2"/>
                  </a:cxn>
                  <a:cxn ang="16200000">
                    <a:pos x="wd2" y="hd2"/>
                  </a:cxn>
                </a:cxnLst>
                <a:rect l="0" t="0" r="r" b="b"/>
                <a:pathLst>
                  <a:path w="21600" h="21600" extrusionOk="0">
                    <a:moveTo>
                      <a:pt x="6511" y="16058"/>
                    </a:moveTo>
                    <a:lnTo>
                      <a:pt x="5990" y="16328"/>
                    </a:lnTo>
                    <a:lnTo>
                      <a:pt x="2274" y="20421"/>
                    </a:lnTo>
                    <a:lnTo>
                      <a:pt x="1028" y="21354"/>
                    </a:lnTo>
                    <a:lnTo>
                      <a:pt x="0" y="21600"/>
                    </a:lnTo>
                    <a:lnTo>
                      <a:pt x="14110" y="21600"/>
                    </a:lnTo>
                    <a:lnTo>
                      <a:pt x="13082" y="21354"/>
                    </a:lnTo>
                    <a:lnTo>
                      <a:pt x="11838" y="20421"/>
                    </a:lnTo>
                    <a:lnTo>
                      <a:pt x="8121" y="16328"/>
                    </a:lnTo>
                    <a:lnTo>
                      <a:pt x="7640" y="16078"/>
                    </a:lnTo>
                    <a:lnTo>
                      <a:pt x="7081" y="16078"/>
                    </a:lnTo>
                    <a:lnTo>
                      <a:pt x="6511" y="16058"/>
                    </a:lnTo>
                    <a:close/>
                    <a:moveTo>
                      <a:pt x="21275" y="0"/>
                    </a:moveTo>
                    <a:lnTo>
                      <a:pt x="21140" y="243"/>
                    </a:lnTo>
                    <a:lnTo>
                      <a:pt x="21063" y="838"/>
                    </a:lnTo>
                    <a:lnTo>
                      <a:pt x="20505" y="4782"/>
                    </a:lnTo>
                    <a:lnTo>
                      <a:pt x="16881" y="18792"/>
                    </a:lnTo>
                    <a:lnTo>
                      <a:pt x="14110" y="21600"/>
                    </a:lnTo>
                    <a:lnTo>
                      <a:pt x="21600" y="21600"/>
                    </a:lnTo>
                    <a:lnTo>
                      <a:pt x="21599" y="7136"/>
                    </a:lnTo>
                    <a:lnTo>
                      <a:pt x="21599" y="1129"/>
                    </a:lnTo>
                    <a:lnTo>
                      <a:pt x="21518" y="473"/>
                    </a:lnTo>
                    <a:lnTo>
                      <a:pt x="21275" y="0"/>
                    </a:lnTo>
                    <a:close/>
                    <a:moveTo>
                      <a:pt x="7600" y="16058"/>
                    </a:moveTo>
                    <a:lnTo>
                      <a:pt x="7081" y="16078"/>
                    </a:lnTo>
                    <a:lnTo>
                      <a:pt x="7640" y="16078"/>
                    </a:lnTo>
                    <a:lnTo>
                      <a:pt x="7600" y="16058"/>
                    </a:lnTo>
                    <a:close/>
                  </a:path>
                </a:pathLst>
              </a:custGeom>
              <a:noFill/>
              <a:ln w="12700" cap="flat">
                <a:noFill/>
                <a:miter lim="400000"/>
              </a:ln>
              <a:effectLst/>
            </p:spPr>
            <p:txBody>
              <a:bodyPr wrap="square" lIns="45719" tIns="45719" rIns="45719" bIns="45719" numCol="1" anchor="t">
                <a:noAutofit/>
              </a:bodyPr>
              <a:lstStyle/>
              <a:p>
                <a:endParaRPr/>
              </a:p>
            </p:txBody>
          </p:sp>
        </p:grpSp>
        <p:sp>
          <p:nvSpPr>
            <p:cNvPr id="72" name="object 7">
              <a:extLst>
                <a:ext uri="{FF2B5EF4-FFF2-40B4-BE49-F238E27FC236}">
                  <a16:creationId xmlns:a16="http://schemas.microsoft.com/office/drawing/2014/main" id="{A92533B7-9A6A-4000-B44D-4664FB9152E6}"/>
                </a:ext>
              </a:extLst>
            </p:cNvPr>
            <p:cNvSpPr/>
            <p:nvPr/>
          </p:nvSpPr>
          <p:spPr>
            <a:xfrm>
              <a:off x="-1" y="119303"/>
              <a:ext cx="318074" cy="238419"/>
            </a:xfrm>
            <a:custGeom>
              <a:avLst/>
              <a:gdLst/>
              <a:ahLst/>
              <a:cxnLst>
                <a:cxn ang="0">
                  <a:pos x="wd2" y="hd2"/>
                </a:cxn>
                <a:cxn ang="5400000">
                  <a:pos x="wd2" y="hd2"/>
                </a:cxn>
                <a:cxn ang="10800000">
                  <a:pos x="wd2" y="hd2"/>
                </a:cxn>
                <a:cxn ang="16200000">
                  <a:pos x="wd2" y="hd2"/>
                </a:cxn>
              </a:cxnLst>
              <a:rect l="0" t="0" r="r" b="b"/>
              <a:pathLst>
                <a:path w="21600" h="21600" extrusionOk="0">
                  <a:moveTo>
                    <a:pt x="116" y="0"/>
                  </a:moveTo>
                  <a:lnTo>
                    <a:pt x="0" y="56"/>
                  </a:lnTo>
                  <a:lnTo>
                    <a:pt x="0" y="2516"/>
                  </a:lnTo>
                  <a:lnTo>
                    <a:pt x="13" y="2695"/>
                  </a:lnTo>
                  <a:lnTo>
                    <a:pt x="59" y="3424"/>
                  </a:lnTo>
                  <a:lnTo>
                    <a:pt x="227" y="4120"/>
                  </a:lnTo>
                  <a:lnTo>
                    <a:pt x="496" y="4738"/>
                  </a:lnTo>
                  <a:lnTo>
                    <a:pt x="605" y="4993"/>
                  </a:lnTo>
                  <a:lnTo>
                    <a:pt x="738" y="5249"/>
                  </a:lnTo>
                  <a:lnTo>
                    <a:pt x="1181" y="5914"/>
                  </a:lnTo>
                  <a:lnTo>
                    <a:pt x="1485" y="6248"/>
                  </a:lnTo>
                  <a:lnTo>
                    <a:pt x="21426" y="21600"/>
                  </a:lnTo>
                  <a:lnTo>
                    <a:pt x="21477" y="21572"/>
                  </a:lnTo>
                  <a:lnTo>
                    <a:pt x="21536" y="21257"/>
                  </a:lnTo>
                  <a:lnTo>
                    <a:pt x="21570" y="20995"/>
                  </a:lnTo>
                  <a:lnTo>
                    <a:pt x="21586" y="20727"/>
                  </a:lnTo>
                  <a:lnTo>
                    <a:pt x="21600" y="20548"/>
                  </a:lnTo>
                  <a:lnTo>
                    <a:pt x="21600" y="17094"/>
                  </a:lnTo>
                  <a:lnTo>
                    <a:pt x="21587" y="17064"/>
                  </a:lnTo>
                  <a:lnTo>
                    <a:pt x="4549" y="3946"/>
                  </a:lnTo>
                  <a:lnTo>
                    <a:pt x="4129" y="3631"/>
                  </a:lnTo>
                  <a:lnTo>
                    <a:pt x="3334" y="3019"/>
                  </a:lnTo>
                  <a:lnTo>
                    <a:pt x="731" y="757"/>
                  </a:lnTo>
                  <a:lnTo>
                    <a:pt x="178" y="93"/>
                  </a:lnTo>
                  <a:lnTo>
                    <a:pt x="116"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73" name="object 8">
              <a:extLst>
                <a:ext uri="{FF2B5EF4-FFF2-40B4-BE49-F238E27FC236}">
                  <a16:creationId xmlns:a16="http://schemas.microsoft.com/office/drawing/2014/main" id="{0B9CD060-24DB-4BCA-A256-95EA69C8A7EC}"/>
                </a:ext>
              </a:extLst>
            </p:cNvPr>
            <p:cNvSpPr/>
            <p:nvPr/>
          </p:nvSpPr>
          <p:spPr>
            <a:xfrm>
              <a:off x="-1" y="218816"/>
              <a:ext cx="288990" cy="197766"/>
            </a:xfrm>
            <a:custGeom>
              <a:avLst/>
              <a:gdLst/>
              <a:ahLst/>
              <a:cxnLst>
                <a:cxn ang="0">
                  <a:pos x="wd2" y="hd2"/>
                </a:cxn>
                <a:cxn ang="5400000">
                  <a:pos x="wd2" y="hd2"/>
                </a:cxn>
                <a:cxn ang="10800000">
                  <a:pos x="wd2" y="hd2"/>
                </a:cxn>
                <a:cxn ang="16200000">
                  <a:pos x="wd2" y="hd2"/>
                </a:cxn>
              </a:cxnLst>
              <a:rect l="0" t="0" r="r" b="b"/>
              <a:pathLst>
                <a:path w="21600" h="21600" extrusionOk="0">
                  <a:moveTo>
                    <a:pt x="127" y="0"/>
                  </a:moveTo>
                  <a:lnTo>
                    <a:pt x="0" y="69"/>
                  </a:lnTo>
                  <a:lnTo>
                    <a:pt x="0" y="3034"/>
                  </a:lnTo>
                  <a:lnTo>
                    <a:pt x="14" y="3250"/>
                  </a:lnTo>
                  <a:lnTo>
                    <a:pt x="65" y="4128"/>
                  </a:lnTo>
                  <a:lnTo>
                    <a:pt x="250" y="4967"/>
                  </a:lnTo>
                  <a:lnTo>
                    <a:pt x="546" y="5712"/>
                  </a:lnTo>
                  <a:lnTo>
                    <a:pt x="666" y="6020"/>
                  </a:lnTo>
                  <a:lnTo>
                    <a:pt x="813" y="6328"/>
                  </a:lnTo>
                  <a:lnTo>
                    <a:pt x="1300" y="7130"/>
                  </a:lnTo>
                  <a:lnTo>
                    <a:pt x="1635" y="7532"/>
                  </a:lnTo>
                  <a:lnTo>
                    <a:pt x="18317" y="21600"/>
                  </a:lnTo>
                  <a:lnTo>
                    <a:pt x="18346" y="21600"/>
                  </a:lnTo>
                  <a:lnTo>
                    <a:pt x="21600" y="18856"/>
                  </a:lnTo>
                  <a:lnTo>
                    <a:pt x="21600" y="18751"/>
                  </a:lnTo>
                  <a:lnTo>
                    <a:pt x="5007" y="4758"/>
                  </a:lnTo>
                  <a:lnTo>
                    <a:pt x="4100" y="4006"/>
                  </a:lnTo>
                  <a:lnTo>
                    <a:pt x="3191" y="3229"/>
                  </a:lnTo>
                  <a:lnTo>
                    <a:pt x="2459" y="2577"/>
                  </a:lnTo>
                  <a:lnTo>
                    <a:pt x="1611" y="1770"/>
                  </a:lnTo>
                  <a:lnTo>
                    <a:pt x="804" y="913"/>
                  </a:lnTo>
                  <a:lnTo>
                    <a:pt x="196" y="112"/>
                  </a:lnTo>
                  <a:lnTo>
                    <a:pt x="127"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74" name="object 9">
              <a:extLst>
                <a:ext uri="{FF2B5EF4-FFF2-40B4-BE49-F238E27FC236}">
                  <a16:creationId xmlns:a16="http://schemas.microsoft.com/office/drawing/2014/main" id="{BDF66366-B8C0-4F0A-BFE4-7745FD519020}"/>
                </a:ext>
              </a:extLst>
            </p:cNvPr>
            <p:cNvSpPr/>
            <p:nvPr/>
          </p:nvSpPr>
          <p:spPr>
            <a:xfrm>
              <a:off x="-1" y="318333"/>
              <a:ext cx="202756" cy="142914"/>
            </a:xfrm>
            <a:prstGeom prst="rect">
              <a:avLst/>
            </a:prstGeom>
            <a:blipFill rotWithShape="1">
              <a:blip r:embed="rId3"/>
              <a:srcRect/>
              <a:stretch>
                <a:fillRect/>
              </a:stretch>
            </a:blip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14169341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icture containing person, sport, road, woman&#10;&#10;Description automatically generated">
            <a:extLst>
              <a:ext uri="{FF2B5EF4-FFF2-40B4-BE49-F238E27FC236}">
                <a16:creationId xmlns:a16="http://schemas.microsoft.com/office/drawing/2014/main" id="{6ABB51C3-D65F-48F0-BE39-03B892889ECE}"/>
              </a:ext>
            </a:extLst>
          </p:cNvPr>
          <p:cNvPicPr>
            <a:picLocks noChangeAspect="1"/>
          </p:cNvPicPr>
          <p:nvPr/>
        </p:nvPicPr>
        <p:blipFill rotWithShape="1">
          <a:blip r:embed="rId3">
            <a:extLst>
              <a:ext uri="{28A0092B-C50C-407E-A947-70E740481C1C}">
                <a14:useLocalDpi xmlns:a14="http://schemas.microsoft.com/office/drawing/2010/main" val="0"/>
              </a:ext>
            </a:extLst>
          </a:blip>
          <a:srcRect l="22077" r="24343"/>
          <a:stretch/>
        </p:blipFill>
        <p:spPr>
          <a:xfrm>
            <a:off x="6667500" y="0"/>
            <a:ext cx="5524500" cy="6858000"/>
          </a:xfrm>
          <a:prstGeom prst="rect">
            <a:avLst/>
          </a:prstGeom>
        </p:spPr>
      </p:pic>
      <p:sp>
        <p:nvSpPr>
          <p:cNvPr id="258" name="Subtitle 1"/>
          <p:cNvSpPr txBox="1"/>
          <p:nvPr/>
        </p:nvSpPr>
        <p:spPr>
          <a:xfrm>
            <a:off x="598714" y="479588"/>
            <a:ext cx="9886301"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b="1" dirty="0">
                <a:solidFill>
                  <a:srgbClr val="12316D"/>
                </a:solidFill>
              </a:rPr>
              <a:t>Introduction</a:t>
            </a:r>
            <a:endParaRPr b="1" dirty="0">
              <a:solidFill>
                <a:srgbClr val="12316D"/>
              </a:solidFill>
            </a:endParaRPr>
          </a:p>
        </p:txBody>
      </p:sp>
      <p:sp>
        <p:nvSpPr>
          <p:cNvPr id="16" name="Subtitle 1">
            <a:extLst>
              <a:ext uri="{FF2B5EF4-FFF2-40B4-BE49-F238E27FC236}">
                <a16:creationId xmlns:a16="http://schemas.microsoft.com/office/drawing/2014/main" id="{0732C02A-1207-46D4-8AF5-1E2FA1BFE585}"/>
              </a:ext>
            </a:extLst>
          </p:cNvPr>
          <p:cNvSpPr txBox="1"/>
          <p:nvPr/>
        </p:nvSpPr>
        <p:spPr>
          <a:xfrm>
            <a:off x="598714" y="1315827"/>
            <a:ext cx="4512129"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1F3D6F"/>
                </a:solidFill>
              </a:rPr>
              <a:t>Sector Surveys</a:t>
            </a:r>
            <a:endParaRPr lang="en-GB" sz="2400" b="1" spc="-70" dirty="0">
              <a:solidFill>
                <a:srgbClr val="1F3D6F"/>
              </a:solidFill>
            </a:endParaRPr>
          </a:p>
        </p:txBody>
      </p:sp>
      <p:sp>
        <p:nvSpPr>
          <p:cNvPr id="18" name="Subtitle 1">
            <a:extLst>
              <a:ext uri="{FF2B5EF4-FFF2-40B4-BE49-F238E27FC236}">
                <a16:creationId xmlns:a16="http://schemas.microsoft.com/office/drawing/2014/main" id="{29136831-0C43-4732-9BF4-A53C8F87C499}"/>
              </a:ext>
            </a:extLst>
          </p:cNvPr>
          <p:cNvSpPr txBox="1"/>
          <p:nvPr/>
        </p:nvSpPr>
        <p:spPr>
          <a:xfrm>
            <a:off x="598713" y="1749549"/>
            <a:ext cx="5744937" cy="42780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600" dirty="0">
                <a:solidFill>
                  <a:srgbClr val="404040"/>
                </a:solidFill>
              </a:rPr>
              <a:t>Throughout October and November, CIMSPA concluded their research in understanding how the sector is recovering from the extended Covid-19 restrictions with this final survey building on the feedback from the previous two surveys for: </a:t>
            </a:r>
          </a:p>
          <a:p>
            <a:pPr marL="12700" lvl="1">
              <a:buSzPct val="100000"/>
              <a:tabLst>
                <a:tab pos="190500" algn="l"/>
              </a:tabLst>
              <a:defRPr sz="3600" spc="-69">
                <a:solidFill>
                  <a:schemeClr val="accent1">
                    <a:satOff val="-3547"/>
                    <a:lumOff val="-10352"/>
                  </a:schemeClr>
                </a:solidFill>
                <a:latin typeface="Arial"/>
                <a:ea typeface="Arial"/>
                <a:cs typeface="Arial"/>
                <a:sym typeface="Arial"/>
              </a:defRPr>
            </a:pPr>
            <a:endParaRPr lang="en-GB" sz="1600" dirty="0">
              <a:solidFill>
                <a:schemeClr val="bg1">
                  <a:lumMod val="50000"/>
                </a:schemeClr>
              </a:solidFill>
            </a:endParaRP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000" b="1" dirty="0">
                <a:solidFill>
                  <a:srgbClr val="404040"/>
                </a:solidFill>
              </a:rPr>
              <a:t>Workforce</a:t>
            </a:r>
            <a:endParaRPr lang="en-GB" sz="1600" b="1" dirty="0">
              <a:solidFill>
                <a:srgbClr val="404040"/>
              </a:solidFill>
            </a:endParaRP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dirty="0">
                <a:solidFill>
                  <a:srgbClr val="404040"/>
                </a:solidFill>
              </a:rPr>
              <a:t>Understand the scale of the impact for everyone working within sport and physical activity and the opportunities arising from current working situations.</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endParaRPr lang="en-GB" sz="1600" dirty="0">
              <a:solidFill>
                <a:schemeClr val="bg1">
                  <a:lumMod val="50000"/>
                </a:schemeClr>
              </a:solidFill>
            </a:endParaRP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000" b="1" dirty="0">
                <a:solidFill>
                  <a:srgbClr val="404040"/>
                </a:solidFill>
              </a:rPr>
              <a:t>Training Providers</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dirty="0">
                <a:solidFill>
                  <a:srgbClr val="404040"/>
                </a:solidFill>
              </a:rPr>
              <a:t>Understand the impact on the provision of training and the changes in accessibility and demand for the type of learning and development. </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endParaRPr lang="en-GB" sz="1600" dirty="0">
              <a:solidFill>
                <a:schemeClr val="bg1">
                  <a:lumMod val="50000"/>
                </a:schemeClr>
              </a:solidFill>
            </a:endParaRP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000" b="1" dirty="0">
                <a:solidFill>
                  <a:srgbClr val="404040"/>
                </a:solidFill>
              </a:rPr>
              <a:t>Employers</a:t>
            </a:r>
            <a:endParaRPr lang="en-GB" sz="1600" b="1" dirty="0">
              <a:solidFill>
                <a:srgbClr val="404040"/>
              </a:solidFill>
            </a:endParaRP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dirty="0">
                <a:solidFill>
                  <a:srgbClr val="404040"/>
                </a:solidFill>
              </a:rPr>
              <a:t>Understand the impact on small, medium and large employers across the sector and how different organisations are supporting their workforce.</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endParaRPr lang="en-GB" sz="1600" dirty="0">
              <a:solidFill>
                <a:schemeClr val="bg1">
                  <a:lumMod val="50000"/>
                </a:schemeClr>
              </a:solidFill>
            </a:endParaRPr>
          </a:p>
        </p:txBody>
      </p:sp>
      <p:sp>
        <p:nvSpPr>
          <p:cNvPr id="37" name="Slide Number">
            <a:extLst>
              <a:ext uri="{FF2B5EF4-FFF2-40B4-BE49-F238E27FC236}">
                <a16:creationId xmlns:a16="http://schemas.microsoft.com/office/drawing/2014/main" id="{B6D82A7B-76B4-4E40-BE09-8E671C9BF5E1}"/>
              </a:ext>
            </a:extLst>
          </p:cNvPr>
          <p:cNvSpPr txBox="1">
            <a:spLocks/>
          </p:cNvSpPr>
          <p:nvPr/>
        </p:nvSpPr>
        <p:spPr>
          <a:xfrm>
            <a:off x="11477182" y="6134662"/>
            <a:ext cx="202939" cy="319768"/>
          </a:xfrm>
          <a:prstGeom prst="rect">
            <a:avLst/>
          </a:prstGeom>
          <a:ln w="12700">
            <a:miter lim="400000"/>
          </a:ln>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25400" algn="r" defTabSz="914400" rtl="0" fontAlgn="auto" latinLnBrk="0" hangingPunct="0">
              <a:lnSpc>
                <a:spcPts val="2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pPr algn="ctr"/>
            <a:fld id="{86CB4B4D-7CA3-9044-876B-883B54F8677D}" type="slidenum">
              <a:rPr lang="en-GB" smtClean="0">
                <a:solidFill>
                  <a:schemeClr val="bg1"/>
                </a:solidFill>
                <a:latin typeface="Arial" panose="020B0604020202020204" pitchFamily="34" charset="0"/>
                <a:cs typeface="Arial" panose="020B0604020202020204" pitchFamily="34" charset="0"/>
              </a:rPr>
              <a:pPr algn="ctr"/>
              <a:t>3</a:t>
            </a:fld>
            <a:endParaRPr lang="en-GB" dirty="0">
              <a:solidFill>
                <a:schemeClr val="bg1"/>
              </a:solidFill>
              <a:latin typeface="Arial" panose="020B0604020202020204" pitchFamily="34" charset="0"/>
              <a:cs typeface="Arial" panose="020B0604020202020204" pitchFamily="34" charset="0"/>
            </a:endParaRPr>
          </a:p>
        </p:txBody>
      </p:sp>
      <p:grpSp>
        <p:nvGrpSpPr>
          <p:cNvPr id="22" name="Group 11">
            <a:extLst>
              <a:ext uri="{FF2B5EF4-FFF2-40B4-BE49-F238E27FC236}">
                <a16:creationId xmlns:a16="http://schemas.microsoft.com/office/drawing/2014/main" id="{8EDAA298-3492-4E77-9383-320C484C2364}"/>
              </a:ext>
            </a:extLst>
          </p:cNvPr>
          <p:cNvGrpSpPr/>
          <p:nvPr/>
        </p:nvGrpSpPr>
        <p:grpSpPr>
          <a:xfrm>
            <a:off x="245189" y="6227906"/>
            <a:ext cx="318073" cy="454721"/>
            <a:chOff x="0" y="0"/>
            <a:chExt cx="318072" cy="461246"/>
          </a:xfrm>
        </p:grpSpPr>
        <p:grpSp>
          <p:nvGrpSpPr>
            <p:cNvPr id="23" name="object 5">
              <a:extLst>
                <a:ext uri="{FF2B5EF4-FFF2-40B4-BE49-F238E27FC236}">
                  <a16:creationId xmlns:a16="http://schemas.microsoft.com/office/drawing/2014/main" id="{AD7AB621-4D82-4E19-B5D4-EE95F701DA27}"/>
                </a:ext>
              </a:extLst>
            </p:cNvPr>
            <p:cNvGrpSpPr/>
            <p:nvPr/>
          </p:nvGrpSpPr>
          <p:grpSpPr>
            <a:xfrm>
              <a:off x="90601" y="0"/>
              <a:ext cx="136882" cy="47549"/>
              <a:chOff x="0" y="0"/>
              <a:chExt cx="136880" cy="47548"/>
            </a:xfrm>
          </p:grpSpPr>
          <p:sp>
            <p:nvSpPr>
              <p:cNvPr id="31" name="Shape">
                <a:extLst>
                  <a:ext uri="{FF2B5EF4-FFF2-40B4-BE49-F238E27FC236}">
                    <a16:creationId xmlns:a16="http://schemas.microsoft.com/office/drawing/2014/main" id="{A720D810-6F74-4B57-8870-F7C485440BB4}"/>
                  </a:ext>
                </a:extLst>
              </p:cNvPr>
              <p:cNvSpPr/>
              <p:nvPr/>
            </p:nvSpPr>
            <p:spPr>
              <a:xfrm>
                <a:off x="0" y="5575"/>
                <a:ext cx="128499" cy="39027"/>
              </a:xfrm>
              <a:custGeom>
                <a:avLst/>
                <a:gdLst/>
                <a:ahLst/>
                <a:cxnLst>
                  <a:cxn ang="0">
                    <a:pos x="wd2" y="hd2"/>
                  </a:cxn>
                  <a:cxn ang="5400000">
                    <a:pos x="wd2" y="hd2"/>
                  </a:cxn>
                  <a:cxn ang="10800000">
                    <a:pos x="wd2" y="hd2"/>
                  </a:cxn>
                  <a:cxn ang="16200000">
                    <a:pos x="wd2" y="hd2"/>
                  </a:cxn>
                </a:cxnLst>
                <a:rect l="0" t="0" r="r" b="b"/>
                <a:pathLst>
                  <a:path w="21600" h="21600" extrusionOk="0">
                    <a:moveTo>
                      <a:pt x="3044" y="0"/>
                    </a:moveTo>
                    <a:lnTo>
                      <a:pt x="1949" y="857"/>
                    </a:lnTo>
                    <a:lnTo>
                      <a:pt x="933" y="1891"/>
                    </a:lnTo>
                    <a:lnTo>
                      <a:pt x="0" y="3043"/>
                    </a:lnTo>
                    <a:lnTo>
                      <a:pt x="3924" y="21600"/>
                    </a:lnTo>
                    <a:lnTo>
                      <a:pt x="9521" y="18114"/>
                    </a:lnTo>
                    <a:lnTo>
                      <a:pt x="10469" y="17833"/>
                    </a:lnTo>
                    <a:lnTo>
                      <a:pt x="19880" y="17833"/>
                    </a:lnTo>
                    <a:lnTo>
                      <a:pt x="21600" y="9703"/>
                    </a:lnTo>
                    <a:lnTo>
                      <a:pt x="6984" y="9703"/>
                    </a:lnTo>
                    <a:lnTo>
                      <a:pt x="5784" y="8964"/>
                    </a:lnTo>
                    <a:lnTo>
                      <a:pt x="4982" y="7286"/>
                    </a:lnTo>
                    <a:lnTo>
                      <a:pt x="4259" y="4667"/>
                    </a:lnTo>
                    <a:lnTo>
                      <a:pt x="3044"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32" name="Shape">
                <a:extLst>
                  <a:ext uri="{FF2B5EF4-FFF2-40B4-BE49-F238E27FC236}">
                    <a16:creationId xmlns:a16="http://schemas.microsoft.com/office/drawing/2014/main" id="{76704858-F9CC-4D74-872D-B9493D227CA9}"/>
                  </a:ext>
                </a:extLst>
              </p:cNvPr>
              <p:cNvSpPr/>
              <p:nvPr/>
            </p:nvSpPr>
            <p:spPr>
              <a:xfrm>
                <a:off x="41545" y="0"/>
                <a:ext cx="53785" cy="23108"/>
              </a:xfrm>
              <a:custGeom>
                <a:avLst/>
                <a:gdLst/>
                <a:ahLst/>
                <a:cxnLst>
                  <a:cxn ang="0">
                    <a:pos x="wd2" y="hd2"/>
                  </a:cxn>
                  <a:cxn ang="5400000">
                    <a:pos x="wd2" y="hd2"/>
                  </a:cxn>
                  <a:cxn ang="10800000">
                    <a:pos x="wd2" y="hd2"/>
                  </a:cxn>
                  <a:cxn ang="16200000">
                    <a:pos x="wd2" y="hd2"/>
                  </a:cxn>
                </a:cxnLst>
                <a:rect l="0" t="0" r="r" b="b"/>
                <a:pathLst>
                  <a:path w="21600" h="21600" extrusionOk="0">
                    <a:moveTo>
                      <a:pt x="10924" y="0"/>
                    </a:moveTo>
                    <a:lnTo>
                      <a:pt x="8848" y="11"/>
                    </a:lnTo>
                    <a:lnTo>
                      <a:pt x="7063" y="165"/>
                    </a:lnTo>
                    <a:lnTo>
                      <a:pt x="5293" y="403"/>
                    </a:lnTo>
                    <a:lnTo>
                      <a:pt x="4579" y="21262"/>
                    </a:lnTo>
                    <a:lnTo>
                      <a:pt x="0" y="21600"/>
                    </a:lnTo>
                    <a:lnTo>
                      <a:pt x="21600" y="21600"/>
                    </a:lnTo>
                    <a:lnTo>
                      <a:pt x="17024" y="21262"/>
                    </a:lnTo>
                    <a:lnTo>
                      <a:pt x="16304" y="403"/>
                    </a:lnTo>
                    <a:lnTo>
                      <a:pt x="14540" y="165"/>
                    </a:lnTo>
                    <a:lnTo>
                      <a:pt x="12749" y="11"/>
                    </a:lnTo>
                    <a:lnTo>
                      <a:pt x="10924"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33" name="Shape">
                <a:extLst>
                  <a:ext uri="{FF2B5EF4-FFF2-40B4-BE49-F238E27FC236}">
                    <a16:creationId xmlns:a16="http://schemas.microsoft.com/office/drawing/2014/main" id="{BA08F732-2036-4E7E-97B4-3724592A9EB7}"/>
                  </a:ext>
                </a:extLst>
              </p:cNvPr>
              <p:cNvSpPr/>
              <p:nvPr/>
            </p:nvSpPr>
            <p:spPr>
              <a:xfrm>
                <a:off x="95329" y="5575"/>
                <a:ext cx="41552" cy="17533"/>
              </a:xfrm>
              <a:custGeom>
                <a:avLst/>
                <a:gdLst/>
                <a:ahLst/>
                <a:cxnLst>
                  <a:cxn ang="0">
                    <a:pos x="wd2" y="hd2"/>
                  </a:cxn>
                  <a:cxn ang="5400000">
                    <a:pos x="wd2" y="hd2"/>
                  </a:cxn>
                  <a:cxn ang="10800000">
                    <a:pos x="wd2" y="hd2"/>
                  </a:cxn>
                  <a:cxn ang="16200000">
                    <a:pos x="wd2" y="hd2"/>
                  </a:cxn>
                </a:cxnLst>
                <a:rect l="0" t="0" r="r" b="b"/>
                <a:pathLst>
                  <a:path w="21600" h="21600" extrusionOk="0">
                    <a:moveTo>
                      <a:pt x="12179" y="0"/>
                    </a:moveTo>
                    <a:lnTo>
                      <a:pt x="8422" y="10390"/>
                    </a:lnTo>
                    <a:lnTo>
                      <a:pt x="6190" y="16218"/>
                    </a:lnTo>
                    <a:lnTo>
                      <a:pt x="3710" y="19955"/>
                    </a:lnTo>
                    <a:lnTo>
                      <a:pt x="0" y="21600"/>
                    </a:lnTo>
                    <a:lnTo>
                      <a:pt x="17243" y="21600"/>
                    </a:lnTo>
                    <a:lnTo>
                      <a:pt x="21600" y="6775"/>
                    </a:lnTo>
                    <a:lnTo>
                      <a:pt x="18709" y="4209"/>
                    </a:lnTo>
                    <a:lnTo>
                      <a:pt x="15572" y="1908"/>
                    </a:lnTo>
                    <a:lnTo>
                      <a:pt x="12179"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34" name="Shape">
                <a:extLst>
                  <a:ext uri="{FF2B5EF4-FFF2-40B4-BE49-F238E27FC236}">
                    <a16:creationId xmlns:a16="http://schemas.microsoft.com/office/drawing/2014/main" id="{5872AB71-5FF5-43DD-9A11-14A455F27931}"/>
                  </a:ext>
                </a:extLst>
              </p:cNvPr>
              <p:cNvSpPr/>
              <p:nvPr/>
            </p:nvSpPr>
            <p:spPr>
              <a:xfrm>
                <a:off x="62280" y="34848"/>
                <a:ext cx="55988" cy="127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4748" y="0"/>
                    </a:lnTo>
                    <a:lnTo>
                      <a:pt x="6923" y="1612"/>
                    </a:lnTo>
                    <a:lnTo>
                      <a:pt x="19771" y="21600"/>
                    </a:lnTo>
                    <a:lnTo>
                      <a:pt x="21600" y="0"/>
                    </a:lnTo>
                    <a:close/>
                    <a:moveTo>
                      <a:pt x="4748" y="0"/>
                    </a:moveTo>
                    <a:lnTo>
                      <a:pt x="0" y="0"/>
                    </a:lnTo>
                    <a:lnTo>
                      <a:pt x="2176" y="79"/>
                    </a:lnTo>
                    <a:lnTo>
                      <a:pt x="4748" y="0"/>
                    </a:lnTo>
                    <a:close/>
                  </a:path>
                </a:pathLst>
              </a:custGeom>
              <a:noFill/>
              <a:ln w="12700" cap="flat">
                <a:noFill/>
                <a:miter lim="400000"/>
              </a:ln>
              <a:effectLst/>
            </p:spPr>
            <p:txBody>
              <a:bodyPr wrap="square" lIns="45719" tIns="45719" rIns="45719" bIns="45719" numCol="1" anchor="t">
                <a:noAutofit/>
              </a:bodyPr>
              <a:lstStyle/>
              <a:p>
                <a:endParaRPr/>
              </a:p>
            </p:txBody>
          </p:sp>
        </p:grpSp>
        <p:grpSp>
          <p:nvGrpSpPr>
            <p:cNvPr id="24" name="object 6">
              <a:extLst>
                <a:ext uri="{FF2B5EF4-FFF2-40B4-BE49-F238E27FC236}">
                  <a16:creationId xmlns:a16="http://schemas.microsoft.com/office/drawing/2014/main" id="{167FACFD-6CA0-441F-A601-B19FAED4E883}"/>
                </a:ext>
              </a:extLst>
            </p:cNvPr>
            <p:cNvGrpSpPr/>
            <p:nvPr/>
          </p:nvGrpSpPr>
          <p:grpSpPr>
            <a:xfrm>
              <a:off x="23" y="25885"/>
              <a:ext cx="318049" cy="233134"/>
              <a:chOff x="0" y="0"/>
              <a:chExt cx="318047" cy="233133"/>
            </a:xfrm>
          </p:grpSpPr>
          <p:sp>
            <p:nvSpPr>
              <p:cNvPr id="28" name="Shape">
                <a:extLst>
                  <a:ext uri="{FF2B5EF4-FFF2-40B4-BE49-F238E27FC236}">
                    <a16:creationId xmlns:a16="http://schemas.microsoft.com/office/drawing/2014/main" id="{D9E04D91-7330-42D0-A601-C96829C2679D}"/>
                  </a:ext>
                </a:extLst>
              </p:cNvPr>
              <p:cNvSpPr/>
              <p:nvPr/>
            </p:nvSpPr>
            <p:spPr>
              <a:xfrm>
                <a:off x="276885" y="73685"/>
                <a:ext cx="41163" cy="15944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280" y="43"/>
                    </a:lnTo>
                    <a:lnTo>
                      <a:pt x="280" y="18459"/>
                    </a:lnTo>
                    <a:lnTo>
                      <a:pt x="373" y="18503"/>
                    </a:lnTo>
                    <a:lnTo>
                      <a:pt x="21160" y="21600"/>
                    </a:lnTo>
                    <a:lnTo>
                      <a:pt x="21600" y="21535"/>
                    </a:lnTo>
                    <a:lnTo>
                      <a:pt x="21600"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29" name="Shape">
                <a:extLst>
                  <a:ext uri="{FF2B5EF4-FFF2-40B4-BE49-F238E27FC236}">
                    <a16:creationId xmlns:a16="http://schemas.microsoft.com/office/drawing/2014/main" id="{D0325496-8962-46EC-8B6E-196B0522D2DC}"/>
                  </a:ext>
                </a:extLst>
              </p:cNvPr>
              <p:cNvSpPr/>
              <p:nvPr/>
            </p:nvSpPr>
            <p:spPr>
              <a:xfrm>
                <a:off x="0" y="0"/>
                <a:ext cx="318048" cy="140869"/>
              </a:xfrm>
              <a:custGeom>
                <a:avLst/>
                <a:gdLst/>
                <a:ahLst/>
                <a:cxnLst>
                  <a:cxn ang="0">
                    <a:pos x="wd2" y="hd2"/>
                  </a:cxn>
                  <a:cxn ang="5400000">
                    <a:pos x="wd2" y="hd2"/>
                  </a:cxn>
                  <a:cxn ang="10800000">
                    <a:pos x="wd2" y="hd2"/>
                  </a:cxn>
                  <a:cxn ang="16200000">
                    <a:pos x="wd2" y="hd2"/>
                  </a:cxn>
                </a:cxnLst>
                <a:rect l="0" t="0" r="r" b="b"/>
                <a:pathLst>
                  <a:path w="21600" h="21600" extrusionOk="0">
                    <a:moveTo>
                      <a:pt x="241" y="0"/>
                    </a:moveTo>
                    <a:lnTo>
                      <a:pt x="60" y="136"/>
                    </a:lnTo>
                    <a:lnTo>
                      <a:pt x="0" y="325"/>
                    </a:lnTo>
                    <a:lnTo>
                      <a:pt x="5" y="4408"/>
                    </a:lnTo>
                    <a:lnTo>
                      <a:pt x="1641" y="9563"/>
                    </a:lnTo>
                    <a:lnTo>
                      <a:pt x="10569" y="21450"/>
                    </a:lnTo>
                    <a:lnTo>
                      <a:pt x="10793" y="21600"/>
                    </a:lnTo>
                    <a:lnTo>
                      <a:pt x="10883" y="21590"/>
                    </a:lnTo>
                    <a:lnTo>
                      <a:pt x="10950" y="21549"/>
                    </a:lnTo>
                    <a:lnTo>
                      <a:pt x="11030" y="21450"/>
                    </a:lnTo>
                    <a:lnTo>
                      <a:pt x="18805" y="11298"/>
                    </a:lnTo>
                    <a:lnTo>
                      <a:pt x="21600" y="11298"/>
                    </a:lnTo>
                    <a:lnTo>
                      <a:pt x="21600" y="6219"/>
                    </a:lnTo>
                    <a:lnTo>
                      <a:pt x="5560" y="6219"/>
                    </a:lnTo>
                    <a:lnTo>
                      <a:pt x="4966" y="6162"/>
                    </a:lnTo>
                    <a:lnTo>
                      <a:pt x="1613" y="3058"/>
                    </a:lnTo>
                    <a:lnTo>
                      <a:pt x="340" y="70"/>
                    </a:lnTo>
                    <a:lnTo>
                      <a:pt x="241"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30" name="Shape">
                <a:extLst>
                  <a:ext uri="{FF2B5EF4-FFF2-40B4-BE49-F238E27FC236}">
                    <a16:creationId xmlns:a16="http://schemas.microsoft.com/office/drawing/2014/main" id="{9764EF23-3CE0-425F-A31B-E8103633E0E8}"/>
                  </a:ext>
                </a:extLst>
              </p:cNvPr>
              <p:cNvSpPr/>
              <p:nvPr/>
            </p:nvSpPr>
            <p:spPr>
              <a:xfrm>
                <a:off x="81867" y="0"/>
                <a:ext cx="236181" cy="40556"/>
              </a:xfrm>
              <a:custGeom>
                <a:avLst/>
                <a:gdLst/>
                <a:ahLst/>
                <a:cxnLst>
                  <a:cxn ang="0">
                    <a:pos x="wd2" y="hd2"/>
                  </a:cxn>
                  <a:cxn ang="5400000">
                    <a:pos x="wd2" y="hd2"/>
                  </a:cxn>
                  <a:cxn ang="10800000">
                    <a:pos x="wd2" y="hd2"/>
                  </a:cxn>
                  <a:cxn ang="16200000">
                    <a:pos x="wd2" y="hd2"/>
                  </a:cxn>
                </a:cxnLst>
                <a:rect l="0" t="0" r="r" b="b"/>
                <a:pathLst>
                  <a:path w="21600" h="21600" extrusionOk="0">
                    <a:moveTo>
                      <a:pt x="6511" y="16058"/>
                    </a:moveTo>
                    <a:lnTo>
                      <a:pt x="5990" y="16328"/>
                    </a:lnTo>
                    <a:lnTo>
                      <a:pt x="2274" y="20421"/>
                    </a:lnTo>
                    <a:lnTo>
                      <a:pt x="1028" y="21354"/>
                    </a:lnTo>
                    <a:lnTo>
                      <a:pt x="0" y="21600"/>
                    </a:lnTo>
                    <a:lnTo>
                      <a:pt x="14110" y="21600"/>
                    </a:lnTo>
                    <a:lnTo>
                      <a:pt x="13082" y="21354"/>
                    </a:lnTo>
                    <a:lnTo>
                      <a:pt x="11838" y="20421"/>
                    </a:lnTo>
                    <a:lnTo>
                      <a:pt x="8121" y="16328"/>
                    </a:lnTo>
                    <a:lnTo>
                      <a:pt x="7640" y="16078"/>
                    </a:lnTo>
                    <a:lnTo>
                      <a:pt x="7081" y="16078"/>
                    </a:lnTo>
                    <a:lnTo>
                      <a:pt x="6511" y="16058"/>
                    </a:lnTo>
                    <a:close/>
                    <a:moveTo>
                      <a:pt x="21275" y="0"/>
                    </a:moveTo>
                    <a:lnTo>
                      <a:pt x="21140" y="243"/>
                    </a:lnTo>
                    <a:lnTo>
                      <a:pt x="21063" y="838"/>
                    </a:lnTo>
                    <a:lnTo>
                      <a:pt x="20505" y="4782"/>
                    </a:lnTo>
                    <a:lnTo>
                      <a:pt x="16881" y="18792"/>
                    </a:lnTo>
                    <a:lnTo>
                      <a:pt x="14110" y="21600"/>
                    </a:lnTo>
                    <a:lnTo>
                      <a:pt x="21600" y="21600"/>
                    </a:lnTo>
                    <a:lnTo>
                      <a:pt x="21599" y="7136"/>
                    </a:lnTo>
                    <a:lnTo>
                      <a:pt x="21599" y="1129"/>
                    </a:lnTo>
                    <a:lnTo>
                      <a:pt x="21518" y="473"/>
                    </a:lnTo>
                    <a:lnTo>
                      <a:pt x="21275" y="0"/>
                    </a:lnTo>
                    <a:close/>
                    <a:moveTo>
                      <a:pt x="7600" y="16058"/>
                    </a:moveTo>
                    <a:lnTo>
                      <a:pt x="7081" y="16078"/>
                    </a:lnTo>
                    <a:lnTo>
                      <a:pt x="7640" y="16078"/>
                    </a:lnTo>
                    <a:lnTo>
                      <a:pt x="7600" y="16058"/>
                    </a:lnTo>
                    <a:close/>
                  </a:path>
                </a:pathLst>
              </a:custGeom>
              <a:noFill/>
              <a:ln w="12700" cap="flat">
                <a:noFill/>
                <a:miter lim="400000"/>
              </a:ln>
              <a:effectLst/>
            </p:spPr>
            <p:txBody>
              <a:bodyPr wrap="square" lIns="45719" tIns="45719" rIns="45719" bIns="45719" numCol="1" anchor="t">
                <a:noAutofit/>
              </a:bodyPr>
              <a:lstStyle/>
              <a:p>
                <a:endParaRPr/>
              </a:p>
            </p:txBody>
          </p:sp>
        </p:grpSp>
        <p:sp>
          <p:nvSpPr>
            <p:cNvPr id="25" name="object 7">
              <a:extLst>
                <a:ext uri="{FF2B5EF4-FFF2-40B4-BE49-F238E27FC236}">
                  <a16:creationId xmlns:a16="http://schemas.microsoft.com/office/drawing/2014/main" id="{3F68D0C8-A881-4989-9C1B-896A44785AFE}"/>
                </a:ext>
              </a:extLst>
            </p:cNvPr>
            <p:cNvSpPr/>
            <p:nvPr/>
          </p:nvSpPr>
          <p:spPr>
            <a:xfrm>
              <a:off x="-1" y="119303"/>
              <a:ext cx="318074" cy="238419"/>
            </a:xfrm>
            <a:custGeom>
              <a:avLst/>
              <a:gdLst/>
              <a:ahLst/>
              <a:cxnLst>
                <a:cxn ang="0">
                  <a:pos x="wd2" y="hd2"/>
                </a:cxn>
                <a:cxn ang="5400000">
                  <a:pos x="wd2" y="hd2"/>
                </a:cxn>
                <a:cxn ang="10800000">
                  <a:pos x="wd2" y="hd2"/>
                </a:cxn>
                <a:cxn ang="16200000">
                  <a:pos x="wd2" y="hd2"/>
                </a:cxn>
              </a:cxnLst>
              <a:rect l="0" t="0" r="r" b="b"/>
              <a:pathLst>
                <a:path w="21600" h="21600" extrusionOk="0">
                  <a:moveTo>
                    <a:pt x="116" y="0"/>
                  </a:moveTo>
                  <a:lnTo>
                    <a:pt x="0" y="56"/>
                  </a:lnTo>
                  <a:lnTo>
                    <a:pt x="0" y="2516"/>
                  </a:lnTo>
                  <a:lnTo>
                    <a:pt x="13" y="2695"/>
                  </a:lnTo>
                  <a:lnTo>
                    <a:pt x="59" y="3424"/>
                  </a:lnTo>
                  <a:lnTo>
                    <a:pt x="227" y="4120"/>
                  </a:lnTo>
                  <a:lnTo>
                    <a:pt x="496" y="4738"/>
                  </a:lnTo>
                  <a:lnTo>
                    <a:pt x="605" y="4993"/>
                  </a:lnTo>
                  <a:lnTo>
                    <a:pt x="738" y="5249"/>
                  </a:lnTo>
                  <a:lnTo>
                    <a:pt x="1181" y="5914"/>
                  </a:lnTo>
                  <a:lnTo>
                    <a:pt x="1485" y="6248"/>
                  </a:lnTo>
                  <a:lnTo>
                    <a:pt x="21426" y="21600"/>
                  </a:lnTo>
                  <a:lnTo>
                    <a:pt x="21477" y="21572"/>
                  </a:lnTo>
                  <a:lnTo>
                    <a:pt x="21536" y="21257"/>
                  </a:lnTo>
                  <a:lnTo>
                    <a:pt x="21570" y="20995"/>
                  </a:lnTo>
                  <a:lnTo>
                    <a:pt x="21586" y="20727"/>
                  </a:lnTo>
                  <a:lnTo>
                    <a:pt x="21600" y="20548"/>
                  </a:lnTo>
                  <a:lnTo>
                    <a:pt x="21600" y="17094"/>
                  </a:lnTo>
                  <a:lnTo>
                    <a:pt x="21587" y="17064"/>
                  </a:lnTo>
                  <a:lnTo>
                    <a:pt x="4549" y="3946"/>
                  </a:lnTo>
                  <a:lnTo>
                    <a:pt x="4129" y="3631"/>
                  </a:lnTo>
                  <a:lnTo>
                    <a:pt x="3334" y="3019"/>
                  </a:lnTo>
                  <a:lnTo>
                    <a:pt x="731" y="757"/>
                  </a:lnTo>
                  <a:lnTo>
                    <a:pt x="178" y="93"/>
                  </a:lnTo>
                  <a:lnTo>
                    <a:pt x="116"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26" name="object 8">
              <a:extLst>
                <a:ext uri="{FF2B5EF4-FFF2-40B4-BE49-F238E27FC236}">
                  <a16:creationId xmlns:a16="http://schemas.microsoft.com/office/drawing/2014/main" id="{F80FF498-B318-4EDC-AC73-CA972298AE88}"/>
                </a:ext>
              </a:extLst>
            </p:cNvPr>
            <p:cNvSpPr/>
            <p:nvPr/>
          </p:nvSpPr>
          <p:spPr>
            <a:xfrm>
              <a:off x="-1" y="218816"/>
              <a:ext cx="288990" cy="197766"/>
            </a:xfrm>
            <a:custGeom>
              <a:avLst/>
              <a:gdLst/>
              <a:ahLst/>
              <a:cxnLst>
                <a:cxn ang="0">
                  <a:pos x="wd2" y="hd2"/>
                </a:cxn>
                <a:cxn ang="5400000">
                  <a:pos x="wd2" y="hd2"/>
                </a:cxn>
                <a:cxn ang="10800000">
                  <a:pos x="wd2" y="hd2"/>
                </a:cxn>
                <a:cxn ang="16200000">
                  <a:pos x="wd2" y="hd2"/>
                </a:cxn>
              </a:cxnLst>
              <a:rect l="0" t="0" r="r" b="b"/>
              <a:pathLst>
                <a:path w="21600" h="21600" extrusionOk="0">
                  <a:moveTo>
                    <a:pt x="127" y="0"/>
                  </a:moveTo>
                  <a:lnTo>
                    <a:pt x="0" y="69"/>
                  </a:lnTo>
                  <a:lnTo>
                    <a:pt x="0" y="3034"/>
                  </a:lnTo>
                  <a:lnTo>
                    <a:pt x="14" y="3250"/>
                  </a:lnTo>
                  <a:lnTo>
                    <a:pt x="65" y="4128"/>
                  </a:lnTo>
                  <a:lnTo>
                    <a:pt x="250" y="4967"/>
                  </a:lnTo>
                  <a:lnTo>
                    <a:pt x="546" y="5712"/>
                  </a:lnTo>
                  <a:lnTo>
                    <a:pt x="666" y="6020"/>
                  </a:lnTo>
                  <a:lnTo>
                    <a:pt x="813" y="6328"/>
                  </a:lnTo>
                  <a:lnTo>
                    <a:pt x="1300" y="7130"/>
                  </a:lnTo>
                  <a:lnTo>
                    <a:pt x="1635" y="7532"/>
                  </a:lnTo>
                  <a:lnTo>
                    <a:pt x="18317" y="21600"/>
                  </a:lnTo>
                  <a:lnTo>
                    <a:pt x="18346" y="21600"/>
                  </a:lnTo>
                  <a:lnTo>
                    <a:pt x="21600" y="18856"/>
                  </a:lnTo>
                  <a:lnTo>
                    <a:pt x="21600" y="18751"/>
                  </a:lnTo>
                  <a:lnTo>
                    <a:pt x="5007" y="4758"/>
                  </a:lnTo>
                  <a:lnTo>
                    <a:pt x="4100" y="4006"/>
                  </a:lnTo>
                  <a:lnTo>
                    <a:pt x="3191" y="3229"/>
                  </a:lnTo>
                  <a:lnTo>
                    <a:pt x="2459" y="2577"/>
                  </a:lnTo>
                  <a:lnTo>
                    <a:pt x="1611" y="1770"/>
                  </a:lnTo>
                  <a:lnTo>
                    <a:pt x="804" y="913"/>
                  </a:lnTo>
                  <a:lnTo>
                    <a:pt x="196" y="112"/>
                  </a:lnTo>
                  <a:lnTo>
                    <a:pt x="127"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27" name="object 9">
              <a:extLst>
                <a:ext uri="{FF2B5EF4-FFF2-40B4-BE49-F238E27FC236}">
                  <a16:creationId xmlns:a16="http://schemas.microsoft.com/office/drawing/2014/main" id="{BF977502-38A0-40FA-94CD-A771CF67CE2D}"/>
                </a:ext>
              </a:extLst>
            </p:cNvPr>
            <p:cNvSpPr/>
            <p:nvPr/>
          </p:nvSpPr>
          <p:spPr>
            <a:xfrm>
              <a:off x="-1" y="318333"/>
              <a:ext cx="202756" cy="142914"/>
            </a:xfrm>
            <a:prstGeom prst="rect">
              <a:avLst/>
            </a:prstGeom>
            <a:blipFill rotWithShape="1">
              <a:blip r:embed="rId4"/>
              <a:srcRect/>
              <a:stretch>
                <a:fillRect/>
              </a:stretch>
            </a:blipFill>
            <a:ln w="12700" cap="flat">
              <a:noFill/>
              <a:miter lim="400000"/>
            </a:ln>
            <a:effectLst/>
          </p:spPr>
          <p:txBody>
            <a:bodyPr wrap="square" lIns="45719" tIns="45719" rIns="45719" bIns="45719" numCol="1" anchor="t">
              <a:noAutofit/>
            </a:bodyPr>
            <a:lstStyle/>
            <a:p>
              <a:endParaRPr/>
            </a:p>
          </p:txBody>
        </p:sp>
      </p:grpSp>
    </p:spTree>
    <p:extLst>
      <p:ext uri="{BB962C8B-B14F-4D97-AF65-F5344CB8AC3E}">
        <p14:creationId xmlns:p14="http://schemas.microsoft.com/office/powerpoint/2010/main" val="29934837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ACFE0BBA-E003-DC45-AFED-EDF85A0657DE}"/>
              </a:ext>
            </a:extLst>
          </p:cNvPr>
          <p:cNvSpPr/>
          <p:nvPr/>
        </p:nvSpPr>
        <p:spPr>
          <a:xfrm>
            <a:off x="7477548" y="0"/>
            <a:ext cx="4714451" cy="6858000"/>
          </a:xfrm>
          <a:prstGeom prst="rect">
            <a:avLst/>
          </a:prstGeom>
          <a:solidFill>
            <a:srgbClr val="1F3D6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258" name="Subtitle 1"/>
          <p:cNvSpPr txBox="1"/>
          <p:nvPr/>
        </p:nvSpPr>
        <p:spPr>
          <a:xfrm>
            <a:off x="778948" y="2108485"/>
            <a:ext cx="6248400"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600" dirty="0">
                <a:solidFill>
                  <a:srgbClr val="404040"/>
                </a:solidFill>
              </a:rPr>
              <a:t>Since reopening, 30% of workforce say the </a:t>
            </a:r>
            <a:r>
              <a:rPr lang="en-GB" sz="1600" b="1" dirty="0">
                <a:solidFill>
                  <a:srgbClr val="404040"/>
                </a:solidFill>
              </a:rPr>
              <a:t>income is not sustainable</a:t>
            </a:r>
            <a:r>
              <a:rPr lang="en-GB" sz="1600" dirty="0">
                <a:solidFill>
                  <a:srgbClr val="404040"/>
                </a:solidFill>
              </a:rPr>
              <a:t>. 40% say it is but only for a short period.</a:t>
            </a:r>
          </a:p>
        </p:txBody>
      </p:sp>
      <p:grpSp>
        <p:nvGrpSpPr>
          <p:cNvPr id="43" name="Group 11">
            <a:extLst>
              <a:ext uri="{FF2B5EF4-FFF2-40B4-BE49-F238E27FC236}">
                <a16:creationId xmlns:a16="http://schemas.microsoft.com/office/drawing/2014/main" id="{AE135284-632C-4495-A57D-04C3BF7BF7DD}"/>
              </a:ext>
            </a:extLst>
          </p:cNvPr>
          <p:cNvGrpSpPr/>
          <p:nvPr/>
        </p:nvGrpSpPr>
        <p:grpSpPr>
          <a:xfrm>
            <a:off x="245189" y="6227906"/>
            <a:ext cx="318073" cy="454721"/>
            <a:chOff x="0" y="0"/>
            <a:chExt cx="318072" cy="461246"/>
          </a:xfrm>
        </p:grpSpPr>
        <p:grpSp>
          <p:nvGrpSpPr>
            <p:cNvPr id="44" name="object 5">
              <a:extLst>
                <a:ext uri="{FF2B5EF4-FFF2-40B4-BE49-F238E27FC236}">
                  <a16:creationId xmlns:a16="http://schemas.microsoft.com/office/drawing/2014/main" id="{E05A7155-42E6-4CB5-A99A-2B1997AA2B3B}"/>
                </a:ext>
              </a:extLst>
            </p:cNvPr>
            <p:cNvGrpSpPr/>
            <p:nvPr/>
          </p:nvGrpSpPr>
          <p:grpSpPr>
            <a:xfrm>
              <a:off x="90601" y="0"/>
              <a:ext cx="136882" cy="47549"/>
              <a:chOff x="0" y="0"/>
              <a:chExt cx="136880" cy="47548"/>
            </a:xfrm>
          </p:grpSpPr>
          <p:sp>
            <p:nvSpPr>
              <p:cNvPr id="52" name="Shape">
                <a:extLst>
                  <a:ext uri="{FF2B5EF4-FFF2-40B4-BE49-F238E27FC236}">
                    <a16:creationId xmlns:a16="http://schemas.microsoft.com/office/drawing/2014/main" id="{2CC821E3-8D94-4D91-B555-D176D89EF760}"/>
                  </a:ext>
                </a:extLst>
              </p:cNvPr>
              <p:cNvSpPr/>
              <p:nvPr/>
            </p:nvSpPr>
            <p:spPr>
              <a:xfrm>
                <a:off x="0" y="5575"/>
                <a:ext cx="128499" cy="39027"/>
              </a:xfrm>
              <a:custGeom>
                <a:avLst/>
                <a:gdLst/>
                <a:ahLst/>
                <a:cxnLst>
                  <a:cxn ang="0">
                    <a:pos x="wd2" y="hd2"/>
                  </a:cxn>
                  <a:cxn ang="5400000">
                    <a:pos x="wd2" y="hd2"/>
                  </a:cxn>
                  <a:cxn ang="10800000">
                    <a:pos x="wd2" y="hd2"/>
                  </a:cxn>
                  <a:cxn ang="16200000">
                    <a:pos x="wd2" y="hd2"/>
                  </a:cxn>
                </a:cxnLst>
                <a:rect l="0" t="0" r="r" b="b"/>
                <a:pathLst>
                  <a:path w="21600" h="21600" extrusionOk="0">
                    <a:moveTo>
                      <a:pt x="3044" y="0"/>
                    </a:moveTo>
                    <a:lnTo>
                      <a:pt x="1949" y="857"/>
                    </a:lnTo>
                    <a:lnTo>
                      <a:pt x="933" y="1891"/>
                    </a:lnTo>
                    <a:lnTo>
                      <a:pt x="0" y="3043"/>
                    </a:lnTo>
                    <a:lnTo>
                      <a:pt x="3924" y="21600"/>
                    </a:lnTo>
                    <a:lnTo>
                      <a:pt x="9521" y="18114"/>
                    </a:lnTo>
                    <a:lnTo>
                      <a:pt x="10469" y="17833"/>
                    </a:lnTo>
                    <a:lnTo>
                      <a:pt x="19880" y="17833"/>
                    </a:lnTo>
                    <a:lnTo>
                      <a:pt x="21600" y="9703"/>
                    </a:lnTo>
                    <a:lnTo>
                      <a:pt x="6984" y="9703"/>
                    </a:lnTo>
                    <a:lnTo>
                      <a:pt x="5784" y="8964"/>
                    </a:lnTo>
                    <a:lnTo>
                      <a:pt x="4982" y="7286"/>
                    </a:lnTo>
                    <a:lnTo>
                      <a:pt x="4259" y="4667"/>
                    </a:lnTo>
                    <a:lnTo>
                      <a:pt x="3044"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53" name="Shape">
                <a:extLst>
                  <a:ext uri="{FF2B5EF4-FFF2-40B4-BE49-F238E27FC236}">
                    <a16:creationId xmlns:a16="http://schemas.microsoft.com/office/drawing/2014/main" id="{9EAFD5B0-0AAE-4C3F-8D78-370F99BE058C}"/>
                  </a:ext>
                </a:extLst>
              </p:cNvPr>
              <p:cNvSpPr/>
              <p:nvPr/>
            </p:nvSpPr>
            <p:spPr>
              <a:xfrm>
                <a:off x="41545" y="0"/>
                <a:ext cx="53785" cy="23108"/>
              </a:xfrm>
              <a:custGeom>
                <a:avLst/>
                <a:gdLst/>
                <a:ahLst/>
                <a:cxnLst>
                  <a:cxn ang="0">
                    <a:pos x="wd2" y="hd2"/>
                  </a:cxn>
                  <a:cxn ang="5400000">
                    <a:pos x="wd2" y="hd2"/>
                  </a:cxn>
                  <a:cxn ang="10800000">
                    <a:pos x="wd2" y="hd2"/>
                  </a:cxn>
                  <a:cxn ang="16200000">
                    <a:pos x="wd2" y="hd2"/>
                  </a:cxn>
                </a:cxnLst>
                <a:rect l="0" t="0" r="r" b="b"/>
                <a:pathLst>
                  <a:path w="21600" h="21600" extrusionOk="0">
                    <a:moveTo>
                      <a:pt x="10924" y="0"/>
                    </a:moveTo>
                    <a:lnTo>
                      <a:pt x="8848" y="11"/>
                    </a:lnTo>
                    <a:lnTo>
                      <a:pt x="7063" y="165"/>
                    </a:lnTo>
                    <a:lnTo>
                      <a:pt x="5293" y="403"/>
                    </a:lnTo>
                    <a:lnTo>
                      <a:pt x="4579" y="21262"/>
                    </a:lnTo>
                    <a:lnTo>
                      <a:pt x="0" y="21600"/>
                    </a:lnTo>
                    <a:lnTo>
                      <a:pt x="21600" y="21600"/>
                    </a:lnTo>
                    <a:lnTo>
                      <a:pt x="17024" y="21262"/>
                    </a:lnTo>
                    <a:lnTo>
                      <a:pt x="16304" y="403"/>
                    </a:lnTo>
                    <a:lnTo>
                      <a:pt x="14540" y="165"/>
                    </a:lnTo>
                    <a:lnTo>
                      <a:pt x="12749" y="11"/>
                    </a:lnTo>
                    <a:lnTo>
                      <a:pt x="10924"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54" name="Shape">
                <a:extLst>
                  <a:ext uri="{FF2B5EF4-FFF2-40B4-BE49-F238E27FC236}">
                    <a16:creationId xmlns:a16="http://schemas.microsoft.com/office/drawing/2014/main" id="{6A5E9726-F1AF-4D23-8A8C-D39B139A2A9C}"/>
                  </a:ext>
                </a:extLst>
              </p:cNvPr>
              <p:cNvSpPr/>
              <p:nvPr/>
            </p:nvSpPr>
            <p:spPr>
              <a:xfrm>
                <a:off x="95329" y="5575"/>
                <a:ext cx="41552" cy="17533"/>
              </a:xfrm>
              <a:custGeom>
                <a:avLst/>
                <a:gdLst/>
                <a:ahLst/>
                <a:cxnLst>
                  <a:cxn ang="0">
                    <a:pos x="wd2" y="hd2"/>
                  </a:cxn>
                  <a:cxn ang="5400000">
                    <a:pos x="wd2" y="hd2"/>
                  </a:cxn>
                  <a:cxn ang="10800000">
                    <a:pos x="wd2" y="hd2"/>
                  </a:cxn>
                  <a:cxn ang="16200000">
                    <a:pos x="wd2" y="hd2"/>
                  </a:cxn>
                </a:cxnLst>
                <a:rect l="0" t="0" r="r" b="b"/>
                <a:pathLst>
                  <a:path w="21600" h="21600" extrusionOk="0">
                    <a:moveTo>
                      <a:pt x="12179" y="0"/>
                    </a:moveTo>
                    <a:lnTo>
                      <a:pt x="8422" y="10390"/>
                    </a:lnTo>
                    <a:lnTo>
                      <a:pt x="6190" y="16218"/>
                    </a:lnTo>
                    <a:lnTo>
                      <a:pt x="3710" y="19955"/>
                    </a:lnTo>
                    <a:lnTo>
                      <a:pt x="0" y="21600"/>
                    </a:lnTo>
                    <a:lnTo>
                      <a:pt x="17243" y="21600"/>
                    </a:lnTo>
                    <a:lnTo>
                      <a:pt x="21600" y="6775"/>
                    </a:lnTo>
                    <a:lnTo>
                      <a:pt x="18709" y="4209"/>
                    </a:lnTo>
                    <a:lnTo>
                      <a:pt x="15572" y="1908"/>
                    </a:lnTo>
                    <a:lnTo>
                      <a:pt x="12179"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55" name="Shape">
                <a:extLst>
                  <a:ext uri="{FF2B5EF4-FFF2-40B4-BE49-F238E27FC236}">
                    <a16:creationId xmlns:a16="http://schemas.microsoft.com/office/drawing/2014/main" id="{B0EEA6E6-AF5D-48B6-9FA9-1FDF021A625E}"/>
                  </a:ext>
                </a:extLst>
              </p:cNvPr>
              <p:cNvSpPr/>
              <p:nvPr/>
            </p:nvSpPr>
            <p:spPr>
              <a:xfrm>
                <a:off x="62280" y="34848"/>
                <a:ext cx="55988" cy="127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4748" y="0"/>
                    </a:lnTo>
                    <a:lnTo>
                      <a:pt x="6923" y="1612"/>
                    </a:lnTo>
                    <a:lnTo>
                      <a:pt x="19771" y="21600"/>
                    </a:lnTo>
                    <a:lnTo>
                      <a:pt x="21600" y="0"/>
                    </a:lnTo>
                    <a:close/>
                    <a:moveTo>
                      <a:pt x="4748" y="0"/>
                    </a:moveTo>
                    <a:lnTo>
                      <a:pt x="0" y="0"/>
                    </a:lnTo>
                    <a:lnTo>
                      <a:pt x="2176" y="79"/>
                    </a:lnTo>
                    <a:lnTo>
                      <a:pt x="4748" y="0"/>
                    </a:lnTo>
                    <a:close/>
                  </a:path>
                </a:pathLst>
              </a:custGeom>
              <a:noFill/>
              <a:ln w="12700" cap="flat">
                <a:noFill/>
                <a:miter lim="400000"/>
              </a:ln>
              <a:effectLst/>
            </p:spPr>
            <p:txBody>
              <a:bodyPr wrap="square" lIns="45719" tIns="45719" rIns="45719" bIns="45719" numCol="1" anchor="t">
                <a:noAutofit/>
              </a:bodyPr>
              <a:lstStyle/>
              <a:p>
                <a:endParaRPr/>
              </a:p>
            </p:txBody>
          </p:sp>
        </p:grpSp>
        <p:grpSp>
          <p:nvGrpSpPr>
            <p:cNvPr id="45" name="object 6">
              <a:extLst>
                <a:ext uri="{FF2B5EF4-FFF2-40B4-BE49-F238E27FC236}">
                  <a16:creationId xmlns:a16="http://schemas.microsoft.com/office/drawing/2014/main" id="{EC6D8B87-9A4F-40C0-84DC-4749E8CFBE93}"/>
                </a:ext>
              </a:extLst>
            </p:cNvPr>
            <p:cNvGrpSpPr/>
            <p:nvPr/>
          </p:nvGrpSpPr>
          <p:grpSpPr>
            <a:xfrm>
              <a:off x="23" y="25885"/>
              <a:ext cx="318049" cy="233134"/>
              <a:chOff x="0" y="0"/>
              <a:chExt cx="318047" cy="233133"/>
            </a:xfrm>
          </p:grpSpPr>
          <p:sp>
            <p:nvSpPr>
              <p:cNvPr id="49" name="Shape">
                <a:extLst>
                  <a:ext uri="{FF2B5EF4-FFF2-40B4-BE49-F238E27FC236}">
                    <a16:creationId xmlns:a16="http://schemas.microsoft.com/office/drawing/2014/main" id="{E11CC42A-3D42-4A06-A45B-E63FB1780496}"/>
                  </a:ext>
                </a:extLst>
              </p:cNvPr>
              <p:cNvSpPr/>
              <p:nvPr/>
            </p:nvSpPr>
            <p:spPr>
              <a:xfrm>
                <a:off x="276885" y="73685"/>
                <a:ext cx="41163" cy="15944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280" y="43"/>
                    </a:lnTo>
                    <a:lnTo>
                      <a:pt x="280" y="18459"/>
                    </a:lnTo>
                    <a:lnTo>
                      <a:pt x="373" y="18503"/>
                    </a:lnTo>
                    <a:lnTo>
                      <a:pt x="21160" y="21600"/>
                    </a:lnTo>
                    <a:lnTo>
                      <a:pt x="21600" y="21535"/>
                    </a:lnTo>
                    <a:lnTo>
                      <a:pt x="21600"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50" name="Shape">
                <a:extLst>
                  <a:ext uri="{FF2B5EF4-FFF2-40B4-BE49-F238E27FC236}">
                    <a16:creationId xmlns:a16="http://schemas.microsoft.com/office/drawing/2014/main" id="{C4942636-B9EA-488D-A63A-2DA65FB4C0D6}"/>
                  </a:ext>
                </a:extLst>
              </p:cNvPr>
              <p:cNvSpPr/>
              <p:nvPr/>
            </p:nvSpPr>
            <p:spPr>
              <a:xfrm>
                <a:off x="0" y="0"/>
                <a:ext cx="318048" cy="140869"/>
              </a:xfrm>
              <a:custGeom>
                <a:avLst/>
                <a:gdLst/>
                <a:ahLst/>
                <a:cxnLst>
                  <a:cxn ang="0">
                    <a:pos x="wd2" y="hd2"/>
                  </a:cxn>
                  <a:cxn ang="5400000">
                    <a:pos x="wd2" y="hd2"/>
                  </a:cxn>
                  <a:cxn ang="10800000">
                    <a:pos x="wd2" y="hd2"/>
                  </a:cxn>
                  <a:cxn ang="16200000">
                    <a:pos x="wd2" y="hd2"/>
                  </a:cxn>
                </a:cxnLst>
                <a:rect l="0" t="0" r="r" b="b"/>
                <a:pathLst>
                  <a:path w="21600" h="21600" extrusionOk="0">
                    <a:moveTo>
                      <a:pt x="241" y="0"/>
                    </a:moveTo>
                    <a:lnTo>
                      <a:pt x="60" y="136"/>
                    </a:lnTo>
                    <a:lnTo>
                      <a:pt x="0" y="325"/>
                    </a:lnTo>
                    <a:lnTo>
                      <a:pt x="5" y="4408"/>
                    </a:lnTo>
                    <a:lnTo>
                      <a:pt x="1641" y="9563"/>
                    </a:lnTo>
                    <a:lnTo>
                      <a:pt x="10569" y="21450"/>
                    </a:lnTo>
                    <a:lnTo>
                      <a:pt x="10793" y="21600"/>
                    </a:lnTo>
                    <a:lnTo>
                      <a:pt x="10883" y="21590"/>
                    </a:lnTo>
                    <a:lnTo>
                      <a:pt x="10950" y="21549"/>
                    </a:lnTo>
                    <a:lnTo>
                      <a:pt x="11030" y="21450"/>
                    </a:lnTo>
                    <a:lnTo>
                      <a:pt x="18805" y="11298"/>
                    </a:lnTo>
                    <a:lnTo>
                      <a:pt x="21600" y="11298"/>
                    </a:lnTo>
                    <a:lnTo>
                      <a:pt x="21600" y="6219"/>
                    </a:lnTo>
                    <a:lnTo>
                      <a:pt x="5560" y="6219"/>
                    </a:lnTo>
                    <a:lnTo>
                      <a:pt x="4966" y="6162"/>
                    </a:lnTo>
                    <a:lnTo>
                      <a:pt x="1613" y="3058"/>
                    </a:lnTo>
                    <a:lnTo>
                      <a:pt x="340" y="70"/>
                    </a:lnTo>
                    <a:lnTo>
                      <a:pt x="241"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51" name="Shape">
                <a:extLst>
                  <a:ext uri="{FF2B5EF4-FFF2-40B4-BE49-F238E27FC236}">
                    <a16:creationId xmlns:a16="http://schemas.microsoft.com/office/drawing/2014/main" id="{86FA332E-CA70-43C4-9120-F5683D00AAC3}"/>
                  </a:ext>
                </a:extLst>
              </p:cNvPr>
              <p:cNvSpPr/>
              <p:nvPr/>
            </p:nvSpPr>
            <p:spPr>
              <a:xfrm>
                <a:off x="81867" y="0"/>
                <a:ext cx="236181" cy="40556"/>
              </a:xfrm>
              <a:custGeom>
                <a:avLst/>
                <a:gdLst/>
                <a:ahLst/>
                <a:cxnLst>
                  <a:cxn ang="0">
                    <a:pos x="wd2" y="hd2"/>
                  </a:cxn>
                  <a:cxn ang="5400000">
                    <a:pos x="wd2" y="hd2"/>
                  </a:cxn>
                  <a:cxn ang="10800000">
                    <a:pos x="wd2" y="hd2"/>
                  </a:cxn>
                  <a:cxn ang="16200000">
                    <a:pos x="wd2" y="hd2"/>
                  </a:cxn>
                </a:cxnLst>
                <a:rect l="0" t="0" r="r" b="b"/>
                <a:pathLst>
                  <a:path w="21600" h="21600" extrusionOk="0">
                    <a:moveTo>
                      <a:pt x="6511" y="16058"/>
                    </a:moveTo>
                    <a:lnTo>
                      <a:pt x="5990" y="16328"/>
                    </a:lnTo>
                    <a:lnTo>
                      <a:pt x="2274" y="20421"/>
                    </a:lnTo>
                    <a:lnTo>
                      <a:pt x="1028" y="21354"/>
                    </a:lnTo>
                    <a:lnTo>
                      <a:pt x="0" y="21600"/>
                    </a:lnTo>
                    <a:lnTo>
                      <a:pt x="14110" y="21600"/>
                    </a:lnTo>
                    <a:lnTo>
                      <a:pt x="13082" y="21354"/>
                    </a:lnTo>
                    <a:lnTo>
                      <a:pt x="11838" y="20421"/>
                    </a:lnTo>
                    <a:lnTo>
                      <a:pt x="8121" y="16328"/>
                    </a:lnTo>
                    <a:lnTo>
                      <a:pt x="7640" y="16078"/>
                    </a:lnTo>
                    <a:lnTo>
                      <a:pt x="7081" y="16078"/>
                    </a:lnTo>
                    <a:lnTo>
                      <a:pt x="6511" y="16058"/>
                    </a:lnTo>
                    <a:close/>
                    <a:moveTo>
                      <a:pt x="21275" y="0"/>
                    </a:moveTo>
                    <a:lnTo>
                      <a:pt x="21140" y="243"/>
                    </a:lnTo>
                    <a:lnTo>
                      <a:pt x="21063" y="838"/>
                    </a:lnTo>
                    <a:lnTo>
                      <a:pt x="20505" y="4782"/>
                    </a:lnTo>
                    <a:lnTo>
                      <a:pt x="16881" y="18792"/>
                    </a:lnTo>
                    <a:lnTo>
                      <a:pt x="14110" y="21600"/>
                    </a:lnTo>
                    <a:lnTo>
                      <a:pt x="21600" y="21600"/>
                    </a:lnTo>
                    <a:lnTo>
                      <a:pt x="21599" y="7136"/>
                    </a:lnTo>
                    <a:lnTo>
                      <a:pt x="21599" y="1129"/>
                    </a:lnTo>
                    <a:lnTo>
                      <a:pt x="21518" y="473"/>
                    </a:lnTo>
                    <a:lnTo>
                      <a:pt x="21275" y="0"/>
                    </a:lnTo>
                    <a:close/>
                    <a:moveTo>
                      <a:pt x="7600" y="16058"/>
                    </a:moveTo>
                    <a:lnTo>
                      <a:pt x="7081" y="16078"/>
                    </a:lnTo>
                    <a:lnTo>
                      <a:pt x="7640" y="16078"/>
                    </a:lnTo>
                    <a:lnTo>
                      <a:pt x="7600" y="16058"/>
                    </a:lnTo>
                    <a:close/>
                  </a:path>
                </a:pathLst>
              </a:custGeom>
              <a:noFill/>
              <a:ln w="12700" cap="flat">
                <a:noFill/>
                <a:miter lim="400000"/>
              </a:ln>
              <a:effectLst/>
            </p:spPr>
            <p:txBody>
              <a:bodyPr wrap="square" lIns="45719" tIns="45719" rIns="45719" bIns="45719" numCol="1" anchor="t">
                <a:noAutofit/>
              </a:bodyPr>
              <a:lstStyle/>
              <a:p>
                <a:endParaRPr/>
              </a:p>
            </p:txBody>
          </p:sp>
        </p:grpSp>
        <p:sp>
          <p:nvSpPr>
            <p:cNvPr id="46" name="object 7">
              <a:extLst>
                <a:ext uri="{FF2B5EF4-FFF2-40B4-BE49-F238E27FC236}">
                  <a16:creationId xmlns:a16="http://schemas.microsoft.com/office/drawing/2014/main" id="{B7127F93-5939-4CD5-93BB-7B9C4EAA5EC5}"/>
                </a:ext>
              </a:extLst>
            </p:cNvPr>
            <p:cNvSpPr/>
            <p:nvPr/>
          </p:nvSpPr>
          <p:spPr>
            <a:xfrm>
              <a:off x="-1" y="119303"/>
              <a:ext cx="318074" cy="238419"/>
            </a:xfrm>
            <a:custGeom>
              <a:avLst/>
              <a:gdLst/>
              <a:ahLst/>
              <a:cxnLst>
                <a:cxn ang="0">
                  <a:pos x="wd2" y="hd2"/>
                </a:cxn>
                <a:cxn ang="5400000">
                  <a:pos x="wd2" y="hd2"/>
                </a:cxn>
                <a:cxn ang="10800000">
                  <a:pos x="wd2" y="hd2"/>
                </a:cxn>
                <a:cxn ang="16200000">
                  <a:pos x="wd2" y="hd2"/>
                </a:cxn>
              </a:cxnLst>
              <a:rect l="0" t="0" r="r" b="b"/>
              <a:pathLst>
                <a:path w="21600" h="21600" extrusionOk="0">
                  <a:moveTo>
                    <a:pt x="116" y="0"/>
                  </a:moveTo>
                  <a:lnTo>
                    <a:pt x="0" y="56"/>
                  </a:lnTo>
                  <a:lnTo>
                    <a:pt x="0" y="2516"/>
                  </a:lnTo>
                  <a:lnTo>
                    <a:pt x="13" y="2695"/>
                  </a:lnTo>
                  <a:lnTo>
                    <a:pt x="59" y="3424"/>
                  </a:lnTo>
                  <a:lnTo>
                    <a:pt x="227" y="4120"/>
                  </a:lnTo>
                  <a:lnTo>
                    <a:pt x="496" y="4738"/>
                  </a:lnTo>
                  <a:lnTo>
                    <a:pt x="605" y="4993"/>
                  </a:lnTo>
                  <a:lnTo>
                    <a:pt x="738" y="5249"/>
                  </a:lnTo>
                  <a:lnTo>
                    <a:pt x="1181" y="5914"/>
                  </a:lnTo>
                  <a:lnTo>
                    <a:pt x="1485" y="6248"/>
                  </a:lnTo>
                  <a:lnTo>
                    <a:pt x="21426" y="21600"/>
                  </a:lnTo>
                  <a:lnTo>
                    <a:pt x="21477" y="21572"/>
                  </a:lnTo>
                  <a:lnTo>
                    <a:pt x="21536" y="21257"/>
                  </a:lnTo>
                  <a:lnTo>
                    <a:pt x="21570" y="20995"/>
                  </a:lnTo>
                  <a:lnTo>
                    <a:pt x="21586" y="20727"/>
                  </a:lnTo>
                  <a:lnTo>
                    <a:pt x="21600" y="20548"/>
                  </a:lnTo>
                  <a:lnTo>
                    <a:pt x="21600" y="17094"/>
                  </a:lnTo>
                  <a:lnTo>
                    <a:pt x="21587" y="17064"/>
                  </a:lnTo>
                  <a:lnTo>
                    <a:pt x="4549" y="3946"/>
                  </a:lnTo>
                  <a:lnTo>
                    <a:pt x="4129" y="3631"/>
                  </a:lnTo>
                  <a:lnTo>
                    <a:pt x="3334" y="3019"/>
                  </a:lnTo>
                  <a:lnTo>
                    <a:pt x="731" y="757"/>
                  </a:lnTo>
                  <a:lnTo>
                    <a:pt x="178" y="93"/>
                  </a:lnTo>
                  <a:lnTo>
                    <a:pt x="116"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47" name="object 8">
              <a:extLst>
                <a:ext uri="{FF2B5EF4-FFF2-40B4-BE49-F238E27FC236}">
                  <a16:creationId xmlns:a16="http://schemas.microsoft.com/office/drawing/2014/main" id="{42D99B04-05A0-4DC6-9473-E1980BCA33F5}"/>
                </a:ext>
              </a:extLst>
            </p:cNvPr>
            <p:cNvSpPr/>
            <p:nvPr/>
          </p:nvSpPr>
          <p:spPr>
            <a:xfrm>
              <a:off x="-1" y="218816"/>
              <a:ext cx="288990" cy="197766"/>
            </a:xfrm>
            <a:custGeom>
              <a:avLst/>
              <a:gdLst/>
              <a:ahLst/>
              <a:cxnLst>
                <a:cxn ang="0">
                  <a:pos x="wd2" y="hd2"/>
                </a:cxn>
                <a:cxn ang="5400000">
                  <a:pos x="wd2" y="hd2"/>
                </a:cxn>
                <a:cxn ang="10800000">
                  <a:pos x="wd2" y="hd2"/>
                </a:cxn>
                <a:cxn ang="16200000">
                  <a:pos x="wd2" y="hd2"/>
                </a:cxn>
              </a:cxnLst>
              <a:rect l="0" t="0" r="r" b="b"/>
              <a:pathLst>
                <a:path w="21600" h="21600" extrusionOk="0">
                  <a:moveTo>
                    <a:pt x="127" y="0"/>
                  </a:moveTo>
                  <a:lnTo>
                    <a:pt x="0" y="69"/>
                  </a:lnTo>
                  <a:lnTo>
                    <a:pt x="0" y="3034"/>
                  </a:lnTo>
                  <a:lnTo>
                    <a:pt x="14" y="3250"/>
                  </a:lnTo>
                  <a:lnTo>
                    <a:pt x="65" y="4128"/>
                  </a:lnTo>
                  <a:lnTo>
                    <a:pt x="250" y="4967"/>
                  </a:lnTo>
                  <a:lnTo>
                    <a:pt x="546" y="5712"/>
                  </a:lnTo>
                  <a:lnTo>
                    <a:pt x="666" y="6020"/>
                  </a:lnTo>
                  <a:lnTo>
                    <a:pt x="813" y="6328"/>
                  </a:lnTo>
                  <a:lnTo>
                    <a:pt x="1300" y="7130"/>
                  </a:lnTo>
                  <a:lnTo>
                    <a:pt x="1635" y="7532"/>
                  </a:lnTo>
                  <a:lnTo>
                    <a:pt x="18317" y="21600"/>
                  </a:lnTo>
                  <a:lnTo>
                    <a:pt x="18346" y="21600"/>
                  </a:lnTo>
                  <a:lnTo>
                    <a:pt x="21600" y="18856"/>
                  </a:lnTo>
                  <a:lnTo>
                    <a:pt x="21600" y="18751"/>
                  </a:lnTo>
                  <a:lnTo>
                    <a:pt x="5007" y="4758"/>
                  </a:lnTo>
                  <a:lnTo>
                    <a:pt x="4100" y="4006"/>
                  </a:lnTo>
                  <a:lnTo>
                    <a:pt x="3191" y="3229"/>
                  </a:lnTo>
                  <a:lnTo>
                    <a:pt x="2459" y="2577"/>
                  </a:lnTo>
                  <a:lnTo>
                    <a:pt x="1611" y="1770"/>
                  </a:lnTo>
                  <a:lnTo>
                    <a:pt x="804" y="913"/>
                  </a:lnTo>
                  <a:lnTo>
                    <a:pt x="196" y="112"/>
                  </a:lnTo>
                  <a:lnTo>
                    <a:pt x="127" y="0"/>
                  </a:lnTo>
                  <a:close/>
                </a:path>
              </a:pathLst>
            </a:custGeom>
            <a:solidFill>
              <a:srgbClr val="12316D"/>
            </a:solidFill>
            <a:ln w="12700" cap="flat">
              <a:noFill/>
              <a:miter lim="400000"/>
            </a:ln>
            <a:effectLst/>
          </p:spPr>
          <p:txBody>
            <a:bodyPr wrap="square" lIns="45719" tIns="45719" rIns="45719" bIns="45719" numCol="1" anchor="t">
              <a:noAutofit/>
            </a:bodyPr>
            <a:lstStyle/>
            <a:p>
              <a:endParaRPr/>
            </a:p>
          </p:txBody>
        </p:sp>
        <p:sp>
          <p:nvSpPr>
            <p:cNvPr id="48" name="object 9">
              <a:extLst>
                <a:ext uri="{FF2B5EF4-FFF2-40B4-BE49-F238E27FC236}">
                  <a16:creationId xmlns:a16="http://schemas.microsoft.com/office/drawing/2014/main" id="{9E1F6879-DE49-4CA8-8AB0-D7515E9B454A}"/>
                </a:ext>
              </a:extLst>
            </p:cNvPr>
            <p:cNvSpPr/>
            <p:nvPr/>
          </p:nvSpPr>
          <p:spPr>
            <a:xfrm>
              <a:off x="-1" y="318333"/>
              <a:ext cx="202756" cy="142914"/>
            </a:xfrm>
            <a:prstGeom prst="rect">
              <a:avLst/>
            </a:prstGeom>
            <a:blipFill rotWithShape="1">
              <a:blip r:embed="rId3"/>
              <a:srcRect/>
              <a:stretch>
                <a:fillRect/>
              </a:stretch>
            </a:blipFill>
            <a:ln w="12700" cap="flat">
              <a:noFill/>
              <a:miter lim="400000"/>
            </a:ln>
            <a:effectLst/>
          </p:spPr>
          <p:txBody>
            <a:bodyPr wrap="square" lIns="45719" tIns="45719" rIns="45719" bIns="45719" numCol="1" anchor="t">
              <a:noAutofit/>
            </a:bodyPr>
            <a:lstStyle/>
            <a:p>
              <a:endParaRPr/>
            </a:p>
          </p:txBody>
        </p:sp>
      </p:grpSp>
      <p:sp>
        <p:nvSpPr>
          <p:cNvPr id="18" name="Subtitle 1">
            <a:extLst>
              <a:ext uri="{FF2B5EF4-FFF2-40B4-BE49-F238E27FC236}">
                <a16:creationId xmlns:a16="http://schemas.microsoft.com/office/drawing/2014/main" id="{0514F555-E260-4512-A651-0A83D1396016}"/>
              </a:ext>
            </a:extLst>
          </p:cNvPr>
          <p:cNvSpPr txBox="1"/>
          <p:nvPr/>
        </p:nvSpPr>
        <p:spPr>
          <a:xfrm>
            <a:off x="598714" y="479588"/>
            <a:ext cx="9886301"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b="1" dirty="0">
                <a:solidFill>
                  <a:srgbClr val="12316D"/>
                </a:solidFill>
              </a:rPr>
              <a:t>Summary</a:t>
            </a:r>
            <a:endParaRPr b="1" dirty="0">
              <a:solidFill>
                <a:srgbClr val="12316D"/>
              </a:solidFill>
            </a:endParaRPr>
          </a:p>
        </p:txBody>
      </p:sp>
      <p:sp>
        <p:nvSpPr>
          <p:cNvPr id="19" name="Slide Number">
            <a:extLst>
              <a:ext uri="{FF2B5EF4-FFF2-40B4-BE49-F238E27FC236}">
                <a16:creationId xmlns:a16="http://schemas.microsoft.com/office/drawing/2014/main" id="{794C35D2-FBEA-4E0F-9B5B-08DA7F52E141}"/>
              </a:ext>
            </a:extLst>
          </p:cNvPr>
          <p:cNvSpPr txBox="1">
            <a:spLocks/>
          </p:cNvSpPr>
          <p:nvPr/>
        </p:nvSpPr>
        <p:spPr>
          <a:xfrm>
            <a:off x="11477182" y="6134662"/>
            <a:ext cx="202939" cy="319768"/>
          </a:xfrm>
          <a:prstGeom prst="rect">
            <a:avLst/>
          </a:prstGeom>
          <a:ln w="12700">
            <a:miter lim="400000"/>
          </a:ln>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25400" algn="r" defTabSz="914400" rtl="0" fontAlgn="auto" latinLnBrk="0" hangingPunct="0">
              <a:lnSpc>
                <a:spcPts val="2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pPr algn="ctr"/>
            <a:fld id="{86CB4B4D-7CA3-9044-876B-883B54F8677D}" type="slidenum">
              <a:rPr lang="en-GB" smtClean="0">
                <a:solidFill>
                  <a:schemeClr val="bg1"/>
                </a:solidFill>
                <a:latin typeface="Arial" panose="020B0604020202020204" pitchFamily="34" charset="0"/>
                <a:cs typeface="Arial" panose="020B0604020202020204" pitchFamily="34" charset="0"/>
              </a:rPr>
              <a:pPr algn="ctr"/>
              <a:t>4</a:t>
            </a:fld>
            <a:endParaRPr lang="en-GB" dirty="0">
              <a:solidFill>
                <a:schemeClr val="bg1"/>
              </a:solidFill>
              <a:latin typeface="Arial" panose="020B0604020202020204" pitchFamily="34" charset="0"/>
              <a:cs typeface="Arial" panose="020B0604020202020204" pitchFamily="34" charset="0"/>
            </a:endParaRPr>
          </a:p>
        </p:txBody>
      </p:sp>
      <p:sp>
        <p:nvSpPr>
          <p:cNvPr id="22" name="Subtitle 1">
            <a:extLst>
              <a:ext uri="{FF2B5EF4-FFF2-40B4-BE49-F238E27FC236}">
                <a16:creationId xmlns:a16="http://schemas.microsoft.com/office/drawing/2014/main" id="{9CC3EA5D-45C7-4DAC-BA53-DEBCACB45F13}"/>
              </a:ext>
            </a:extLst>
          </p:cNvPr>
          <p:cNvSpPr txBox="1"/>
          <p:nvPr/>
        </p:nvSpPr>
        <p:spPr>
          <a:xfrm>
            <a:off x="778948" y="3429000"/>
            <a:ext cx="6248400"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600" b="1" dirty="0">
                <a:solidFill>
                  <a:srgbClr val="404040"/>
                </a:solidFill>
              </a:rPr>
              <a:t>Only 4%</a:t>
            </a:r>
            <a:r>
              <a:rPr lang="en-GB" sz="1600" dirty="0">
                <a:solidFill>
                  <a:srgbClr val="404040"/>
                </a:solidFill>
              </a:rPr>
              <a:t> </a:t>
            </a:r>
            <a:r>
              <a:rPr lang="en-GB" sz="1600" b="1" dirty="0">
                <a:solidFill>
                  <a:srgbClr val="404040"/>
                </a:solidFill>
              </a:rPr>
              <a:t>of workforce </a:t>
            </a:r>
            <a:r>
              <a:rPr lang="en-GB" sz="1600" dirty="0">
                <a:solidFill>
                  <a:srgbClr val="404040"/>
                </a:solidFill>
              </a:rPr>
              <a:t>feel they haven't been able to gain the support from sector bodies throughout COVID-19. 24% slightly or completely unclear on government guidelines. </a:t>
            </a:r>
            <a:endParaRPr lang="en-GB" sz="1600" dirty="0">
              <a:solidFill>
                <a:srgbClr val="FF5D5D"/>
              </a:solidFill>
            </a:endParaRPr>
          </a:p>
        </p:txBody>
      </p:sp>
      <p:cxnSp>
        <p:nvCxnSpPr>
          <p:cNvPr id="3" name="Straight Connector 2">
            <a:extLst>
              <a:ext uri="{FF2B5EF4-FFF2-40B4-BE49-F238E27FC236}">
                <a16:creationId xmlns:a16="http://schemas.microsoft.com/office/drawing/2014/main" id="{45444C49-319B-4E27-A048-D051BB81B1FF}"/>
              </a:ext>
            </a:extLst>
          </p:cNvPr>
          <p:cNvCxnSpPr>
            <a:cxnSpLocks/>
          </p:cNvCxnSpPr>
          <p:nvPr/>
        </p:nvCxnSpPr>
        <p:spPr>
          <a:xfrm>
            <a:off x="1448808" y="3077146"/>
            <a:ext cx="5578540" cy="0"/>
          </a:xfrm>
          <a:prstGeom prst="line">
            <a:avLst/>
          </a:prstGeom>
          <a:noFill/>
          <a:ln w="12700" cap="flat">
            <a:solidFill>
              <a:schemeClr val="bg1">
                <a:lumMod val="85000"/>
              </a:schemeClr>
            </a:solidFill>
            <a:prstDash val="solid"/>
            <a:miter lim="800000"/>
          </a:ln>
          <a:effectLst/>
          <a:sp3d/>
        </p:spPr>
        <p:style>
          <a:lnRef idx="0">
            <a:scrgbClr r="0" g="0" b="0"/>
          </a:lnRef>
          <a:fillRef idx="0">
            <a:scrgbClr r="0" g="0" b="0"/>
          </a:fillRef>
          <a:effectRef idx="0">
            <a:scrgbClr r="0" g="0" b="0"/>
          </a:effectRef>
          <a:fontRef idx="none"/>
        </p:style>
      </p:cxnSp>
      <p:sp>
        <p:nvSpPr>
          <p:cNvPr id="27" name="Subtitle 1">
            <a:extLst>
              <a:ext uri="{FF2B5EF4-FFF2-40B4-BE49-F238E27FC236}">
                <a16:creationId xmlns:a16="http://schemas.microsoft.com/office/drawing/2014/main" id="{12E38021-2146-4979-BFD3-E897FD8EACE5}"/>
              </a:ext>
            </a:extLst>
          </p:cNvPr>
          <p:cNvSpPr txBox="1"/>
          <p:nvPr/>
        </p:nvSpPr>
        <p:spPr>
          <a:xfrm>
            <a:off x="797999" y="1525798"/>
            <a:ext cx="4632112"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spc="-70" dirty="0">
                <a:solidFill>
                  <a:srgbClr val="1F3D6F"/>
                </a:solidFill>
              </a:rPr>
              <a:t>Key Findings</a:t>
            </a:r>
          </a:p>
        </p:txBody>
      </p:sp>
      <p:cxnSp>
        <p:nvCxnSpPr>
          <p:cNvPr id="23" name="Straight Connector 22">
            <a:extLst>
              <a:ext uri="{FF2B5EF4-FFF2-40B4-BE49-F238E27FC236}">
                <a16:creationId xmlns:a16="http://schemas.microsoft.com/office/drawing/2014/main" id="{7BD13D28-3B5E-374C-9A1F-5030BC09E918}"/>
              </a:ext>
            </a:extLst>
          </p:cNvPr>
          <p:cNvCxnSpPr>
            <a:cxnSpLocks/>
          </p:cNvCxnSpPr>
          <p:nvPr/>
        </p:nvCxnSpPr>
        <p:spPr>
          <a:xfrm>
            <a:off x="1448808" y="4643883"/>
            <a:ext cx="5578540" cy="0"/>
          </a:xfrm>
          <a:prstGeom prst="line">
            <a:avLst/>
          </a:prstGeom>
          <a:noFill/>
          <a:ln w="12700" cap="flat">
            <a:solidFill>
              <a:schemeClr val="bg1">
                <a:lumMod val="85000"/>
              </a:schemeClr>
            </a:solidFill>
            <a:prstDash val="solid"/>
            <a:miter lim="800000"/>
          </a:ln>
          <a:effectLst/>
          <a:sp3d/>
        </p:spPr>
        <p:style>
          <a:lnRef idx="0">
            <a:scrgbClr r="0" g="0" b="0"/>
          </a:lnRef>
          <a:fillRef idx="0">
            <a:scrgbClr r="0" g="0" b="0"/>
          </a:fillRef>
          <a:effectRef idx="0">
            <a:scrgbClr r="0" g="0" b="0"/>
          </a:effectRef>
          <a:fontRef idx="none"/>
        </p:style>
      </p:cxnSp>
      <p:sp>
        <p:nvSpPr>
          <p:cNvPr id="24" name="Subtitle 1">
            <a:extLst>
              <a:ext uri="{FF2B5EF4-FFF2-40B4-BE49-F238E27FC236}">
                <a16:creationId xmlns:a16="http://schemas.microsoft.com/office/drawing/2014/main" id="{323BA15F-B1FE-0948-B972-904F6478F772}"/>
              </a:ext>
            </a:extLst>
          </p:cNvPr>
          <p:cNvSpPr txBox="1"/>
          <p:nvPr/>
        </p:nvSpPr>
        <p:spPr>
          <a:xfrm>
            <a:off x="778947" y="5026445"/>
            <a:ext cx="6404049"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600" dirty="0">
                <a:solidFill>
                  <a:srgbClr val="404040"/>
                </a:solidFill>
              </a:rPr>
              <a:t>The transition into digital delivery has been </a:t>
            </a:r>
            <a:r>
              <a:rPr lang="en-GB" sz="1600" b="1" dirty="0">
                <a:solidFill>
                  <a:srgbClr val="404040"/>
                </a:solidFill>
              </a:rPr>
              <a:t>most challenging for training providers</a:t>
            </a:r>
            <a:r>
              <a:rPr lang="en-GB" sz="1600" dirty="0">
                <a:solidFill>
                  <a:srgbClr val="404040"/>
                </a:solidFill>
              </a:rPr>
              <a:t> due to the guidelines around criteria for delivery and assessments.</a:t>
            </a:r>
            <a:endParaRPr lang="en-GB" sz="1600" dirty="0">
              <a:solidFill>
                <a:srgbClr val="FF5D5D"/>
              </a:solidFill>
            </a:endParaRPr>
          </a:p>
        </p:txBody>
      </p:sp>
      <p:pic>
        <p:nvPicPr>
          <p:cNvPr id="1026" name="Picture 2" descr="DataHub – UNLOCK THE POTENTIAL OF YOUR DATA">
            <a:extLst>
              <a:ext uri="{FF2B5EF4-FFF2-40B4-BE49-F238E27FC236}">
                <a16:creationId xmlns:a16="http://schemas.microsoft.com/office/drawing/2014/main" id="{71ABC01B-4335-3144-B37A-CCF8C75BCA0E}"/>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b="29463"/>
          <a:stretch/>
        </p:blipFill>
        <p:spPr bwMode="auto">
          <a:xfrm>
            <a:off x="7804812" y="2808817"/>
            <a:ext cx="3672370" cy="12403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85127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2EFBD3B-A1E8-4CC6-96F7-EF5DAE808CD6}"/>
              </a:ext>
            </a:extLst>
          </p:cNvPr>
          <p:cNvSpPr/>
          <p:nvPr/>
        </p:nvSpPr>
        <p:spPr>
          <a:xfrm>
            <a:off x="0" y="0"/>
            <a:ext cx="12192000" cy="6858000"/>
          </a:xfrm>
          <a:prstGeom prst="rect">
            <a:avLst/>
          </a:prstGeom>
          <a:solidFill>
            <a:srgbClr val="1F3D6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2" name="Rectangle 1">
            <a:extLst>
              <a:ext uri="{FF2B5EF4-FFF2-40B4-BE49-F238E27FC236}">
                <a16:creationId xmlns:a16="http://schemas.microsoft.com/office/drawing/2014/main" id="{D8BB3FA1-5436-4233-88D3-E883918E81F0}"/>
              </a:ext>
            </a:extLst>
          </p:cNvPr>
          <p:cNvSpPr/>
          <p:nvPr/>
        </p:nvSpPr>
        <p:spPr>
          <a:xfrm>
            <a:off x="0" y="3013505"/>
            <a:ext cx="12192000" cy="830995"/>
          </a:xfrm>
          <a:prstGeom prst="rect">
            <a:avLst/>
          </a:prstGeom>
          <a:no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GB" sz="4800" b="1" i="0" u="none" strike="noStrike" cap="none" spc="0" normalizeH="0" baseline="0" dirty="0">
                <a:ln>
                  <a:noFill/>
                </a:ln>
                <a:solidFill>
                  <a:schemeClr val="bg1"/>
                </a:solidFill>
                <a:effectLst/>
                <a:uFillTx/>
                <a:latin typeface="Arial" panose="020B0604020202020204" pitchFamily="34" charset="0"/>
                <a:cs typeface="Arial" panose="020B0604020202020204" pitchFamily="34" charset="0"/>
                <a:sym typeface="Calibri"/>
              </a:rPr>
              <a:t>WORKFORCE</a:t>
            </a:r>
          </a:p>
        </p:txBody>
      </p:sp>
    </p:spTree>
    <p:extLst>
      <p:ext uri="{BB962C8B-B14F-4D97-AF65-F5344CB8AC3E}">
        <p14:creationId xmlns:p14="http://schemas.microsoft.com/office/powerpoint/2010/main" val="26220454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ubtitle 1">
            <a:extLst>
              <a:ext uri="{FF2B5EF4-FFF2-40B4-BE49-F238E27FC236}">
                <a16:creationId xmlns:a16="http://schemas.microsoft.com/office/drawing/2014/main" id="{F7232B68-768D-44EA-B3D0-85AE3C1F3686}"/>
              </a:ext>
            </a:extLst>
          </p:cNvPr>
          <p:cNvSpPr txBox="1"/>
          <p:nvPr/>
        </p:nvSpPr>
        <p:spPr>
          <a:xfrm>
            <a:off x="4633990" y="1400615"/>
            <a:ext cx="1842715" cy="11079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6600" b="1" dirty="0">
                <a:solidFill>
                  <a:srgbClr val="5DD5FF"/>
                </a:solidFill>
              </a:rPr>
              <a:t>46</a:t>
            </a:r>
            <a:r>
              <a:rPr lang="en-GB" sz="4000" b="1" dirty="0">
                <a:solidFill>
                  <a:srgbClr val="5DD5FF"/>
                </a:solidFill>
              </a:rPr>
              <a:t>%</a:t>
            </a:r>
            <a:endParaRPr lang="en-GB" sz="8800" b="1" dirty="0">
              <a:solidFill>
                <a:srgbClr val="5DD5FF"/>
              </a:solidFill>
            </a:endParaRPr>
          </a:p>
        </p:txBody>
      </p:sp>
      <p:sp>
        <p:nvSpPr>
          <p:cNvPr id="81" name="Rectangle 5">
            <a:extLst>
              <a:ext uri="{FF2B5EF4-FFF2-40B4-BE49-F238E27FC236}">
                <a16:creationId xmlns:a16="http://schemas.microsoft.com/office/drawing/2014/main" id="{F5A6DFC7-D39F-41FB-BA33-B9923F2BC210}"/>
              </a:ext>
            </a:extLst>
          </p:cNvPr>
          <p:cNvSpPr/>
          <p:nvPr/>
        </p:nvSpPr>
        <p:spPr>
          <a:xfrm>
            <a:off x="155467" y="4424626"/>
            <a:ext cx="4282927" cy="1584814"/>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87" name="Subtitle 1">
            <a:extLst>
              <a:ext uri="{FF2B5EF4-FFF2-40B4-BE49-F238E27FC236}">
                <a16:creationId xmlns:a16="http://schemas.microsoft.com/office/drawing/2014/main" id="{D2330DF7-9AEF-4A57-8745-746B0F7E9539}"/>
              </a:ext>
            </a:extLst>
          </p:cNvPr>
          <p:cNvSpPr txBox="1"/>
          <p:nvPr/>
        </p:nvSpPr>
        <p:spPr>
          <a:xfrm>
            <a:off x="1008214" y="4548563"/>
            <a:ext cx="3344580"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         state that they have used some, or all</a:t>
            </a:r>
          </a:p>
        </p:txBody>
      </p:sp>
      <p:sp>
        <p:nvSpPr>
          <p:cNvPr id="88" name="Subtitle 1">
            <a:extLst>
              <a:ext uri="{FF2B5EF4-FFF2-40B4-BE49-F238E27FC236}">
                <a16:creationId xmlns:a16="http://schemas.microsoft.com/office/drawing/2014/main" id="{CD8BDAC7-4B4C-41B0-81BD-470D2F649096}"/>
              </a:ext>
            </a:extLst>
          </p:cNvPr>
          <p:cNvSpPr txBox="1"/>
          <p:nvPr/>
        </p:nvSpPr>
        <p:spPr>
          <a:xfrm>
            <a:off x="626366" y="4494789"/>
            <a:ext cx="845551"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3200" b="1" dirty="0">
                <a:solidFill>
                  <a:srgbClr val="5DD5FF"/>
                </a:solidFill>
              </a:rPr>
              <a:t>60</a:t>
            </a:r>
            <a:r>
              <a:rPr lang="en-GB" sz="2000" b="1" dirty="0">
                <a:solidFill>
                  <a:srgbClr val="5DD5FF"/>
                </a:solidFill>
              </a:rPr>
              <a:t>%</a:t>
            </a:r>
            <a:endParaRPr lang="en-GB" sz="1600" b="1" dirty="0">
              <a:solidFill>
                <a:srgbClr val="5DD5FF"/>
              </a:solidFill>
            </a:endParaRPr>
          </a:p>
        </p:txBody>
      </p:sp>
      <p:sp>
        <p:nvSpPr>
          <p:cNvPr id="89" name="Subtitle 1">
            <a:extLst>
              <a:ext uri="{FF2B5EF4-FFF2-40B4-BE49-F238E27FC236}">
                <a16:creationId xmlns:a16="http://schemas.microsoft.com/office/drawing/2014/main" id="{F4AF349D-6E25-4EC8-BA2E-E8A0680A3482}"/>
              </a:ext>
            </a:extLst>
          </p:cNvPr>
          <p:cNvSpPr txBox="1"/>
          <p:nvPr/>
        </p:nvSpPr>
        <p:spPr>
          <a:xfrm>
            <a:off x="440563" y="5134747"/>
            <a:ext cx="3949701" cy="6155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dirty="0">
                <a:solidFill>
                  <a:srgbClr val="404040"/>
                </a:solidFill>
              </a:rPr>
              <a:t>On average, it will take the workforce </a:t>
            </a:r>
            <a:r>
              <a:rPr lang="en-GB" sz="2000" b="1" dirty="0">
                <a:solidFill>
                  <a:srgbClr val="5DD5FF"/>
                </a:solidFill>
              </a:rPr>
              <a:t>12 months</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dirty="0">
                <a:solidFill>
                  <a:srgbClr val="404040"/>
                </a:solidFill>
              </a:rPr>
              <a:t>to recover to previous levels of income.</a:t>
            </a:r>
          </a:p>
        </p:txBody>
      </p:sp>
      <p:sp>
        <p:nvSpPr>
          <p:cNvPr id="69" name="object 4">
            <a:extLst>
              <a:ext uri="{FF2B5EF4-FFF2-40B4-BE49-F238E27FC236}">
                <a16:creationId xmlns:a16="http://schemas.microsoft.com/office/drawing/2014/main" id="{516390B4-62A9-4B7A-9523-BF91858C0DB4}"/>
              </a:ext>
            </a:extLst>
          </p:cNvPr>
          <p:cNvSpPr/>
          <p:nvPr/>
        </p:nvSpPr>
        <p:spPr>
          <a:xfrm>
            <a:off x="0" y="4941393"/>
            <a:ext cx="1930252" cy="19166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9131" y="14353"/>
                </a:lnTo>
                <a:lnTo>
                  <a:pt x="8808" y="14161"/>
                </a:lnTo>
                <a:lnTo>
                  <a:pt x="8490" y="13963"/>
                </a:lnTo>
                <a:lnTo>
                  <a:pt x="8178" y="13759"/>
                </a:lnTo>
                <a:lnTo>
                  <a:pt x="7870" y="13549"/>
                </a:lnTo>
                <a:lnTo>
                  <a:pt x="7567" y="13333"/>
                </a:lnTo>
                <a:lnTo>
                  <a:pt x="7269" y="13112"/>
                </a:lnTo>
                <a:lnTo>
                  <a:pt x="6976" y="12885"/>
                </a:lnTo>
                <a:lnTo>
                  <a:pt x="6688" y="12653"/>
                </a:lnTo>
                <a:lnTo>
                  <a:pt x="6406" y="12415"/>
                </a:lnTo>
                <a:lnTo>
                  <a:pt x="6128" y="12173"/>
                </a:lnTo>
                <a:lnTo>
                  <a:pt x="5856" y="11925"/>
                </a:lnTo>
                <a:lnTo>
                  <a:pt x="5590" y="11672"/>
                </a:lnTo>
                <a:lnTo>
                  <a:pt x="5328" y="11414"/>
                </a:lnTo>
                <a:lnTo>
                  <a:pt x="5072" y="11151"/>
                </a:lnTo>
                <a:lnTo>
                  <a:pt x="4822" y="10884"/>
                </a:lnTo>
                <a:lnTo>
                  <a:pt x="4556" y="10589"/>
                </a:lnTo>
                <a:lnTo>
                  <a:pt x="4494" y="10518"/>
                </a:lnTo>
                <a:lnTo>
                  <a:pt x="4472" y="10495"/>
                </a:lnTo>
                <a:lnTo>
                  <a:pt x="4185" y="10161"/>
                </a:lnTo>
                <a:lnTo>
                  <a:pt x="3928" y="9848"/>
                </a:lnTo>
                <a:lnTo>
                  <a:pt x="3682" y="9533"/>
                </a:lnTo>
                <a:lnTo>
                  <a:pt x="3446" y="9215"/>
                </a:lnTo>
                <a:lnTo>
                  <a:pt x="3221" y="8895"/>
                </a:lnTo>
                <a:lnTo>
                  <a:pt x="3005" y="8574"/>
                </a:lnTo>
                <a:lnTo>
                  <a:pt x="2799" y="8251"/>
                </a:lnTo>
                <a:lnTo>
                  <a:pt x="2602" y="7928"/>
                </a:lnTo>
                <a:lnTo>
                  <a:pt x="2414" y="7604"/>
                </a:lnTo>
                <a:lnTo>
                  <a:pt x="2232" y="7282"/>
                </a:lnTo>
                <a:lnTo>
                  <a:pt x="2057" y="6956"/>
                </a:lnTo>
                <a:lnTo>
                  <a:pt x="1889" y="6627"/>
                </a:lnTo>
                <a:lnTo>
                  <a:pt x="1726" y="6294"/>
                </a:lnTo>
                <a:lnTo>
                  <a:pt x="1571" y="5958"/>
                </a:lnTo>
                <a:lnTo>
                  <a:pt x="1422" y="5619"/>
                </a:lnTo>
                <a:lnTo>
                  <a:pt x="1280" y="5277"/>
                </a:lnTo>
                <a:lnTo>
                  <a:pt x="1144" y="4932"/>
                </a:lnTo>
                <a:lnTo>
                  <a:pt x="1015" y="4584"/>
                </a:lnTo>
                <a:lnTo>
                  <a:pt x="893" y="4233"/>
                </a:lnTo>
                <a:lnTo>
                  <a:pt x="778" y="3879"/>
                </a:lnTo>
                <a:lnTo>
                  <a:pt x="670" y="3523"/>
                </a:lnTo>
                <a:lnTo>
                  <a:pt x="569" y="3164"/>
                </a:lnTo>
                <a:lnTo>
                  <a:pt x="475" y="2803"/>
                </a:lnTo>
                <a:lnTo>
                  <a:pt x="388" y="2439"/>
                </a:lnTo>
                <a:lnTo>
                  <a:pt x="309" y="2073"/>
                </a:lnTo>
                <a:lnTo>
                  <a:pt x="236" y="1705"/>
                </a:lnTo>
                <a:lnTo>
                  <a:pt x="171" y="1335"/>
                </a:lnTo>
                <a:lnTo>
                  <a:pt x="113" y="964"/>
                </a:lnTo>
                <a:lnTo>
                  <a:pt x="63" y="590"/>
                </a:lnTo>
                <a:lnTo>
                  <a:pt x="20" y="215"/>
                </a:lnTo>
                <a:lnTo>
                  <a:pt x="0" y="0"/>
                </a:lnTo>
                <a:close/>
              </a:path>
            </a:pathLst>
          </a:custGeom>
          <a:solidFill>
            <a:srgbClr val="1F3D6F"/>
          </a:solidFill>
          <a:ln w="12700">
            <a:miter lim="400000"/>
          </a:ln>
        </p:spPr>
        <p:txBody>
          <a:bodyPr lIns="45719" rIns="45719"/>
          <a:lstStyle/>
          <a:p>
            <a:endParaRPr/>
          </a:p>
        </p:txBody>
      </p:sp>
      <p:sp>
        <p:nvSpPr>
          <p:cNvPr id="76" name="Rectangle 5">
            <a:extLst>
              <a:ext uri="{FF2B5EF4-FFF2-40B4-BE49-F238E27FC236}">
                <a16:creationId xmlns:a16="http://schemas.microsoft.com/office/drawing/2014/main" id="{25C8022E-0E49-41E5-9EA9-9E2D46D6DDCC}"/>
              </a:ext>
            </a:extLst>
          </p:cNvPr>
          <p:cNvSpPr/>
          <p:nvPr/>
        </p:nvSpPr>
        <p:spPr>
          <a:xfrm>
            <a:off x="6404119" y="3468329"/>
            <a:ext cx="5531758" cy="1457321"/>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9" name="Slide Number">
            <a:extLst>
              <a:ext uri="{FF2B5EF4-FFF2-40B4-BE49-F238E27FC236}">
                <a16:creationId xmlns:a16="http://schemas.microsoft.com/office/drawing/2014/main" id="{794C35D2-FBEA-4E0F-9B5B-08DA7F52E141}"/>
              </a:ext>
            </a:extLst>
          </p:cNvPr>
          <p:cNvSpPr txBox="1">
            <a:spLocks/>
          </p:cNvSpPr>
          <p:nvPr/>
        </p:nvSpPr>
        <p:spPr>
          <a:xfrm>
            <a:off x="11477182" y="6134662"/>
            <a:ext cx="202939" cy="319768"/>
          </a:xfrm>
          <a:prstGeom prst="rect">
            <a:avLst/>
          </a:prstGeom>
          <a:ln w="12700">
            <a:miter lim="400000"/>
          </a:ln>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25400" algn="r" defTabSz="914400" rtl="0" fontAlgn="auto" latinLnBrk="0" hangingPunct="0">
              <a:lnSpc>
                <a:spcPts val="2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pPr algn="ctr"/>
            <a:fld id="{86CB4B4D-7CA3-9044-876B-883B54F8677D}" type="slidenum">
              <a:rPr lang="en-GB" smtClean="0">
                <a:latin typeface="Arial" panose="020B0604020202020204" pitchFamily="34" charset="0"/>
                <a:cs typeface="Arial" panose="020B0604020202020204" pitchFamily="34" charset="0"/>
              </a:rPr>
              <a:pPr algn="ctr"/>
              <a:t>6</a:t>
            </a:fld>
            <a:endParaRPr lang="en-GB" dirty="0">
              <a:latin typeface="Arial" panose="020B0604020202020204" pitchFamily="34" charset="0"/>
              <a:cs typeface="Arial" panose="020B0604020202020204" pitchFamily="34" charset="0"/>
            </a:endParaRPr>
          </a:p>
        </p:txBody>
      </p:sp>
      <p:sp>
        <p:nvSpPr>
          <p:cNvPr id="33" name="Subtitle 1">
            <a:extLst>
              <a:ext uri="{FF2B5EF4-FFF2-40B4-BE49-F238E27FC236}">
                <a16:creationId xmlns:a16="http://schemas.microsoft.com/office/drawing/2014/main" id="{BDAC39CE-813B-467C-9ED5-C1229DE62C09}"/>
              </a:ext>
            </a:extLst>
          </p:cNvPr>
          <p:cNvSpPr txBox="1"/>
          <p:nvPr/>
        </p:nvSpPr>
        <p:spPr>
          <a:xfrm>
            <a:off x="6763346" y="1533587"/>
            <a:ext cx="4800612"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FF5D5D"/>
                </a:solidFill>
              </a:rPr>
              <a:t>Support</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Financial support for businesses has been crucial but access has been difficult.</a:t>
            </a:r>
          </a:p>
        </p:txBody>
      </p:sp>
      <p:cxnSp>
        <p:nvCxnSpPr>
          <p:cNvPr id="37" name="Straight Connector 36">
            <a:extLst>
              <a:ext uri="{FF2B5EF4-FFF2-40B4-BE49-F238E27FC236}">
                <a16:creationId xmlns:a16="http://schemas.microsoft.com/office/drawing/2014/main" id="{CA8496E7-0028-4C12-ADBC-C47BE5B1D42D}"/>
              </a:ext>
            </a:extLst>
          </p:cNvPr>
          <p:cNvCxnSpPr>
            <a:cxnSpLocks/>
          </p:cNvCxnSpPr>
          <p:nvPr/>
        </p:nvCxnSpPr>
        <p:spPr>
          <a:xfrm flipH="1">
            <a:off x="598714" y="1405361"/>
            <a:ext cx="3633109"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cxnSp>
        <p:nvCxnSpPr>
          <p:cNvPr id="39" name="Straight Connector 38">
            <a:extLst>
              <a:ext uri="{FF2B5EF4-FFF2-40B4-BE49-F238E27FC236}">
                <a16:creationId xmlns:a16="http://schemas.microsoft.com/office/drawing/2014/main" id="{0474D428-C1B1-4158-BB12-ED20DF0C11A8}"/>
              </a:ext>
            </a:extLst>
          </p:cNvPr>
          <p:cNvCxnSpPr>
            <a:cxnSpLocks/>
          </p:cNvCxnSpPr>
          <p:nvPr/>
        </p:nvCxnSpPr>
        <p:spPr>
          <a:xfrm flipH="1">
            <a:off x="6763346" y="1414886"/>
            <a:ext cx="4800612" cy="0"/>
          </a:xfrm>
          <a:prstGeom prst="line">
            <a:avLst/>
          </a:prstGeom>
          <a:noFill/>
          <a:ln w="38100" cap="flat">
            <a:solidFill>
              <a:srgbClr val="FF5D5D"/>
            </a:solidFill>
            <a:prstDash val="solid"/>
            <a:miter lim="800000"/>
          </a:ln>
          <a:effectLst/>
          <a:sp3d/>
        </p:spPr>
        <p:style>
          <a:lnRef idx="0">
            <a:scrgbClr r="0" g="0" b="0"/>
          </a:lnRef>
          <a:fillRef idx="0">
            <a:scrgbClr r="0" g="0" b="0"/>
          </a:fillRef>
          <a:effectRef idx="0">
            <a:scrgbClr r="0" g="0" b="0"/>
          </a:effectRef>
          <a:fontRef idx="none"/>
        </p:style>
      </p:cxnSp>
      <p:sp>
        <p:nvSpPr>
          <p:cNvPr id="56" name="Subtitle 1">
            <a:extLst>
              <a:ext uri="{FF2B5EF4-FFF2-40B4-BE49-F238E27FC236}">
                <a16:creationId xmlns:a16="http://schemas.microsoft.com/office/drawing/2014/main" id="{ECBD5F80-350C-47CD-B56F-2A47F8A4B6CD}"/>
              </a:ext>
            </a:extLst>
          </p:cNvPr>
          <p:cNvSpPr txBox="1"/>
          <p:nvPr/>
        </p:nvSpPr>
        <p:spPr>
          <a:xfrm>
            <a:off x="493715" y="1530292"/>
            <a:ext cx="3957163"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5DD5FF"/>
                </a:solidFill>
              </a:rPr>
              <a:t>Finance</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rgbClr val="404040"/>
                </a:solidFill>
              </a:rPr>
              <a:t>75%</a:t>
            </a:r>
            <a:r>
              <a:rPr lang="en-GB" sz="1200" dirty="0">
                <a:solidFill>
                  <a:srgbClr val="404040"/>
                </a:solidFill>
              </a:rPr>
              <a:t> of the workforce state that they expect their income to </a:t>
            </a:r>
            <a:r>
              <a:rPr lang="en-GB" sz="1200" b="1" dirty="0">
                <a:solidFill>
                  <a:srgbClr val="404040"/>
                </a:solidFill>
              </a:rPr>
              <a:t>decrease</a:t>
            </a:r>
            <a:r>
              <a:rPr lang="en-GB" sz="1200" dirty="0">
                <a:solidFill>
                  <a:srgbClr val="404040"/>
                </a:solidFill>
              </a:rPr>
              <a:t> when less restrictive measures are in place.</a:t>
            </a:r>
          </a:p>
        </p:txBody>
      </p:sp>
      <p:graphicFrame>
        <p:nvGraphicFramePr>
          <p:cNvPr id="11" name="Chart 10">
            <a:extLst>
              <a:ext uri="{FF2B5EF4-FFF2-40B4-BE49-F238E27FC236}">
                <a16:creationId xmlns:a16="http://schemas.microsoft.com/office/drawing/2014/main" id="{F5681742-304E-4E9B-BFE4-8499FE138B86}"/>
              </a:ext>
            </a:extLst>
          </p:cNvPr>
          <p:cNvGraphicFramePr/>
          <p:nvPr>
            <p:extLst>
              <p:ext uri="{D42A27DB-BD31-4B8C-83A1-F6EECF244321}">
                <p14:modId xmlns:p14="http://schemas.microsoft.com/office/powerpoint/2010/main" val="2369959716"/>
              </p:ext>
            </p:extLst>
          </p:nvPr>
        </p:nvGraphicFramePr>
        <p:xfrm>
          <a:off x="-129854" y="2388971"/>
          <a:ext cx="2799434" cy="1954838"/>
        </p:xfrm>
        <a:graphic>
          <a:graphicData uri="http://schemas.openxmlformats.org/drawingml/2006/chart">
            <c:chart xmlns:c="http://schemas.openxmlformats.org/drawingml/2006/chart" xmlns:r="http://schemas.openxmlformats.org/officeDocument/2006/relationships" r:id="rId3"/>
          </a:graphicData>
        </a:graphic>
      </p:graphicFrame>
      <p:sp>
        <p:nvSpPr>
          <p:cNvPr id="12" name="Rectangle: Rounded Corners 11">
            <a:extLst>
              <a:ext uri="{FF2B5EF4-FFF2-40B4-BE49-F238E27FC236}">
                <a16:creationId xmlns:a16="http://schemas.microsoft.com/office/drawing/2014/main" id="{A4B29CF0-34FB-4F75-AB1F-B9243ECE0E15}"/>
              </a:ext>
            </a:extLst>
          </p:cNvPr>
          <p:cNvSpPr/>
          <p:nvPr/>
        </p:nvSpPr>
        <p:spPr>
          <a:xfrm>
            <a:off x="6763346" y="2369778"/>
            <a:ext cx="3808445" cy="323825"/>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0" name="Rectangle: Rounded Corners 59">
            <a:extLst>
              <a:ext uri="{FF2B5EF4-FFF2-40B4-BE49-F238E27FC236}">
                <a16:creationId xmlns:a16="http://schemas.microsoft.com/office/drawing/2014/main" id="{7BB95137-5DBF-4A40-A8E4-D32CB24979F5}"/>
              </a:ext>
            </a:extLst>
          </p:cNvPr>
          <p:cNvSpPr/>
          <p:nvPr/>
        </p:nvSpPr>
        <p:spPr>
          <a:xfrm>
            <a:off x="6763346" y="2369778"/>
            <a:ext cx="2781248" cy="323825"/>
          </a:xfrm>
          <a:prstGeom prst="roundRect">
            <a:avLst>
              <a:gd name="adj" fmla="val 50000"/>
            </a:avLst>
          </a:prstGeom>
          <a:solidFill>
            <a:srgbClr val="FF5D5D"/>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1" name="Rectangle: Rounded Corners 60">
            <a:extLst>
              <a:ext uri="{FF2B5EF4-FFF2-40B4-BE49-F238E27FC236}">
                <a16:creationId xmlns:a16="http://schemas.microsoft.com/office/drawing/2014/main" id="{B32B3588-A865-4AD3-8822-41B9A79B803F}"/>
              </a:ext>
            </a:extLst>
          </p:cNvPr>
          <p:cNvSpPr/>
          <p:nvPr/>
        </p:nvSpPr>
        <p:spPr>
          <a:xfrm>
            <a:off x="6763346" y="2820090"/>
            <a:ext cx="3808445" cy="323825"/>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2" name="Rectangle: Rounded Corners 61">
            <a:extLst>
              <a:ext uri="{FF2B5EF4-FFF2-40B4-BE49-F238E27FC236}">
                <a16:creationId xmlns:a16="http://schemas.microsoft.com/office/drawing/2014/main" id="{F823B7F8-2018-4CBB-AE25-4DAFCBE6DC80}"/>
              </a:ext>
            </a:extLst>
          </p:cNvPr>
          <p:cNvSpPr/>
          <p:nvPr/>
        </p:nvSpPr>
        <p:spPr>
          <a:xfrm>
            <a:off x="6763347" y="2819222"/>
            <a:ext cx="2406779" cy="323825"/>
          </a:xfrm>
          <a:prstGeom prst="roundRect">
            <a:avLst>
              <a:gd name="adj" fmla="val 50000"/>
            </a:avLst>
          </a:prstGeom>
          <a:solidFill>
            <a:srgbClr val="FF5D5D"/>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3" name="Subtitle 1">
            <a:extLst>
              <a:ext uri="{FF2B5EF4-FFF2-40B4-BE49-F238E27FC236}">
                <a16:creationId xmlns:a16="http://schemas.microsoft.com/office/drawing/2014/main" id="{7C23FDEB-BEC7-48A2-BB45-6FDC932E84D9}"/>
              </a:ext>
            </a:extLst>
          </p:cNvPr>
          <p:cNvSpPr txBox="1"/>
          <p:nvPr/>
        </p:nvSpPr>
        <p:spPr>
          <a:xfrm>
            <a:off x="10571791" y="2378732"/>
            <a:ext cx="992167"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5D5D"/>
                </a:solidFill>
              </a:rPr>
              <a:t>70%</a:t>
            </a:r>
          </a:p>
        </p:txBody>
      </p:sp>
      <p:sp>
        <p:nvSpPr>
          <p:cNvPr id="64" name="Subtitle 1">
            <a:extLst>
              <a:ext uri="{FF2B5EF4-FFF2-40B4-BE49-F238E27FC236}">
                <a16:creationId xmlns:a16="http://schemas.microsoft.com/office/drawing/2014/main" id="{A2ABC414-3900-46EF-BAB7-96B05C6E843F}"/>
              </a:ext>
            </a:extLst>
          </p:cNvPr>
          <p:cNvSpPr txBox="1"/>
          <p:nvPr/>
        </p:nvSpPr>
        <p:spPr>
          <a:xfrm>
            <a:off x="10571791" y="2835270"/>
            <a:ext cx="992167"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5D5D"/>
                </a:solidFill>
              </a:rPr>
              <a:t>58%</a:t>
            </a:r>
          </a:p>
        </p:txBody>
      </p:sp>
      <p:sp>
        <p:nvSpPr>
          <p:cNvPr id="65" name="Subtitle 1">
            <a:extLst>
              <a:ext uri="{FF2B5EF4-FFF2-40B4-BE49-F238E27FC236}">
                <a16:creationId xmlns:a16="http://schemas.microsoft.com/office/drawing/2014/main" id="{FBDCDF75-78EB-4D15-A8E1-2129E4DDE137}"/>
              </a:ext>
            </a:extLst>
          </p:cNvPr>
          <p:cNvSpPr txBox="1"/>
          <p:nvPr/>
        </p:nvSpPr>
        <p:spPr>
          <a:xfrm>
            <a:off x="8007548" y="3885085"/>
            <a:ext cx="3635524" cy="3385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600" b="1" dirty="0">
                <a:solidFill>
                  <a:srgbClr val="404040"/>
                </a:solidFill>
              </a:rPr>
              <a:t>need support </a:t>
            </a:r>
            <a:r>
              <a:rPr lang="en-GB" sz="1600" b="1" dirty="0">
                <a:solidFill>
                  <a:srgbClr val="FF5D5D"/>
                </a:solidFill>
              </a:rPr>
              <a:t>rebuilding their business</a:t>
            </a:r>
            <a:r>
              <a:rPr lang="en-GB" sz="1600" b="1" dirty="0">
                <a:solidFill>
                  <a:srgbClr val="404040"/>
                </a:solidFill>
              </a:rPr>
              <a:t>,</a:t>
            </a:r>
          </a:p>
        </p:txBody>
      </p:sp>
      <p:sp>
        <p:nvSpPr>
          <p:cNvPr id="66" name="Subtitle 1">
            <a:extLst>
              <a:ext uri="{FF2B5EF4-FFF2-40B4-BE49-F238E27FC236}">
                <a16:creationId xmlns:a16="http://schemas.microsoft.com/office/drawing/2014/main" id="{7E25F578-A30E-46C5-BFC0-118CBCE937EE}"/>
              </a:ext>
            </a:extLst>
          </p:cNvPr>
          <p:cNvSpPr txBox="1"/>
          <p:nvPr/>
        </p:nvSpPr>
        <p:spPr>
          <a:xfrm>
            <a:off x="6639520" y="3445319"/>
            <a:ext cx="3454690" cy="10156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6000" b="1" dirty="0">
                <a:solidFill>
                  <a:srgbClr val="FF5D5D"/>
                </a:solidFill>
              </a:rPr>
              <a:t>42</a:t>
            </a:r>
            <a:r>
              <a:rPr lang="en-GB" sz="4000" b="1" dirty="0">
                <a:solidFill>
                  <a:srgbClr val="FF5D5D"/>
                </a:solidFill>
              </a:rPr>
              <a:t>%</a:t>
            </a:r>
            <a:endParaRPr lang="en-GB" sz="8800" b="1" dirty="0">
              <a:solidFill>
                <a:srgbClr val="FF5D5D"/>
              </a:solidFill>
            </a:endParaRPr>
          </a:p>
        </p:txBody>
      </p:sp>
      <p:sp>
        <p:nvSpPr>
          <p:cNvPr id="74" name="Subtitle 1">
            <a:extLst>
              <a:ext uri="{FF2B5EF4-FFF2-40B4-BE49-F238E27FC236}">
                <a16:creationId xmlns:a16="http://schemas.microsoft.com/office/drawing/2014/main" id="{BD700945-948D-4104-8A86-3A43734003F2}"/>
              </a:ext>
            </a:extLst>
          </p:cNvPr>
          <p:cNvSpPr txBox="1"/>
          <p:nvPr/>
        </p:nvSpPr>
        <p:spPr>
          <a:xfrm>
            <a:off x="6639518" y="4265529"/>
            <a:ext cx="5172533" cy="7853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nSpc>
                <a:spcPct val="150000"/>
              </a:lnSpc>
              <a:buSzPct val="100000"/>
              <a:tabLst>
                <a:tab pos="190500" algn="l"/>
              </a:tabLst>
              <a:defRPr sz="3600" spc="-69">
                <a:solidFill>
                  <a:schemeClr val="accent1">
                    <a:satOff val="-3547"/>
                    <a:lumOff val="-10352"/>
                  </a:schemeClr>
                </a:solidFill>
                <a:latin typeface="Arial"/>
                <a:ea typeface="Arial"/>
                <a:cs typeface="Arial"/>
                <a:sym typeface="Arial"/>
              </a:defRPr>
            </a:pPr>
            <a:r>
              <a:rPr lang="en-GB" sz="1600" b="1" dirty="0">
                <a:solidFill>
                  <a:srgbClr val="404040"/>
                </a:solidFill>
              </a:rPr>
              <a:t>with a further               stating that </a:t>
            </a:r>
            <a:r>
              <a:rPr lang="en-GB" sz="1600" b="1" dirty="0">
                <a:solidFill>
                  <a:srgbClr val="FF5D5D"/>
                </a:solidFill>
              </a:rPr>
              <a:t>sector updates </a:t>
            </a:r>
            <a:r>
              <a:rPr lang="en-GB" sz="1600" b="1" dirty="0">
                <a:solidFill>
                  <a:srgbClr val="404040"/>
                </a:solidFill>
              </a:rPr>
              <a:t>would also be beneficial.</a:t>
            </a:r>
          </a:p>
        </p:txBody>
      </p:sp>
      <p:sp>
        <p:nvSpPr>
          <p:cNvPr id="75" name="Subtitle 1">
            <a:extLst>
              <a:ext uri="{FF2B5EF4-FFF2-40B4-BE49-F238E27FC236}">
                <a16:creationId xmlns:a16="http://schemas.microsoft.com/office/drawing/2014/main" id="{A543B5DA-50C6-4714-8388-669819933A16}"/>
              </a:ext>
            </a:extLst>
          </p:cNvPr>
          <p:cNvSpPr txBox="1"/>
          <p:nvPr/>
        </p:nvSpPr>
        <p:spPr>
          <a:xfrm>
            <a:off x="7831468" y="4215653"/>
            <a:ext cx="845551"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3200" b="1" dirty="0">
                <a:solidFill>
                  <a:srgbClr val="FF5D5D"/>
                </a:solidFill>
              </a:rPr>
              <a:t>30</a:t>
            </a:r>
            <a:r>
              <a:rPr lang="en-GB" sz="2000" b="1" dirty="0">
                <a:solidFill>
                  <a:srgbClr val="FF5D5D"/>
                </a:solidFill>
              </a:rPr>
              <a:t>%</a:t>
            </a:r>
            <a:endParaRPr lang="en-GB" sz="1600" b="1" dirty="0">
              <a:solidFill>
                <a:srgbClr val="404040"/>
              </a:solidFill>
            </a:endParaRPr>
          </a:p>
        </p:txBody>
      </p:sp>
      <p:pic>
        <p:nvPicPr>
          <p:cNvPr id="86" name="Picture 7" descr="Picture 7">
            <a:extLst>
              <a:ext uri="{FF2B5EF4-FFF2-40B4-BE49-F238E27FC236}">
                <a16:creationId xmlns:a16="http://schemas.microsoft.com/office/drawing/2014/main" id="{7F2C8466-07A4-4060-9EF9-BFBA783655E6}"/>
              </a:ext>
            </a:extLst>
          </p:cNvPr>
          <p:cNvPicPr>
            <a:picLocks noChangeAspect="1"/>
          </p:cNvPicPr>
          <p:nvPr/>
        </p:nvPicPr>
        <p:blipFill>
          <a:blip r:embed="rId4"/>
          <a:stretch>
            <a:fillRect/>
          </a:stretch>
        </p:blipFill>
        <p:spPr>
          <a:xfrm>
            <a:off x="248602" y="6227907"/>
            <a:ext cx="312985" cy="453046"/>
          </a:xfrm>
          <a:prstGeom prst="rect">
            <a:avLst/>
          </a:prstGeom>
          <a:ln w="12700">
            <a:miter lim="400000"/>
          </a:ln>
        </p:spPr>
      </p:pic>
      <p:sp>
        <p:nvSpPr>
          <p:cNvPr id="91" name="Subtitle 1">
            <a:extLst>
              <a:ext uri="{FF2B5EF4-FFF2-40B4-BE49-F238E27FC236}">
                <a16:creationId xmlns:a16="http://schemas.microsoft.com/office/drawing/2014/main" id="{1433CBD6-D2AF-4412-878D-BB0F655E5B55}"/>
              </a:ext>
            </a:extLst>
          </p:cNvPr>
          <p:cNvSpPr txBox="1"/>
          <p:nvPr/>
        </p:nvSpPr>
        <p:spPr>
          <a:xfrm>
            <a:off x="6763344" y="2389677"/>
            <a:ext cx="2781248" cy="2539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050" b="1" dirty="0">
                <a:solidFill>
                  <a:schemeClr val="bg1"/>
                </a:solidFill>
              </a:rPr>
              <a:t>Using Furlough for staff</a:t>
            </a:r>
          </a:p>
        </p:txBody>
      </p:sp>
      <p:sp>
        <p:nvSpPr>
          <p:cNvPr id="92" name="Subtitle 1">
            <a:extLst>
              <a:ext uri="{FF2B5EF4-FFF2-40B4-BE49-F238E27FC236}">
                <a16:creationId xmlns:a16="http://schemas.microsoft.com/office/drawing/2014/main" id="{9F95766E-E8A3-401B-B6C9-75AF85993244}"/>
              </a:ext>
            </a:extLst>
          </p:cNvPr>
          <p:cNvSpPr txBox="1"/>
          <p:nvPr/>
        </p:nvSpPr>
        <p:spPr>
          <a:xfrm>
            <a:off x="6763344" y="2758326"/>
            <a:ext cx="2406779" cy="43088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100" b="1" dirty="0">
                <a:solidFill>
                  <a:schemeClr val="bg1"/>
                </a:solidFill>
              </a:rPr>
              <a:t>Have not been able to access the</a:t>
            </a:r>
          </a:p>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100" b="1" dirty="0">
                <a:solidFill>
                  <a:schemeClr val="bg1"/>
                </a:solidFill>
              </a:rPr>
              <a:t>(non-financial) support they require</a:t>
            </a:r>
          </a:p>
        </p:txBody>
      </p:sp>
      <p:grpSp>
        <p:nvGrpSpPr>
          <p:cNvPr id="6" name="Group 5">
            <a:extLst>
              <a:ext uri="{FF2B5EF4-FFF2-40B4-BE49-F238E27FC236}">
                <a16:creationId xmlns:a16="http://schemas.microsoft.com/office/drawing/2014/main" id="{E91A77BE-40D3-4131-AE4F-A7ADD62A5A2A}"/>
              </a:ext>
            </a:extLst>
          </p:cNvPr>
          <p:cNvGrpSpPr/>
          <p:nvPr/>
        </p:nvGrpSpPr>
        <p:grpSpPr>
          <a:xfrm>
            <a:off x="8373526" y="5227940"/>
            <a:ext cx="3185522" cy="781500"/>
            <a:chOff x="3720103" y="5642628"/>
            <a:chExt cx="3511329" cy="861430"/>
          </a:xfrm>
        </p:grpSpPr>
        <p:pic>
          <p:nvPicPr>
            <p:cNvPr id="5" name="Graphic 4">
              <a:extLst>
                <a:ext uri="{FF2B5EF4-FFF2-40B4-BE49-F238E27FC236}">
                  <a16:creationId xmlns:a16="http://schemas.microsoft.com/office/drawing/2014/main" id="{C248A87D-AAE9-4E18-B27D-C4F832CE0E8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3720103" y="5642628"/>
              <a:ext cx="315015" cy="861430"/>
            </a:xfrm>
            <a:prstGeom prst="rect">
              <a:avLst/>
            </a:prstGeom>
          </p:spPr>
        </p:pic>
        <p:pic>
          <p:nvPicPr>
            <p:cNvPr id="93" name="Graphic 92">
              <a:extLst>
                <a:ext uri="{FF2B5EF4-FFF2-40B4-BE49-F238E27FC236}">
                  <a16:creationId xmlns:a16="http://schemas.microsoft.com/office/drawing/2014/main" id="{48113AAC-3935-4BEC-9A79-E237063B34D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075249" y="5642628"/>
              <a:ext cx="315015" cy="861430"/>
            </a:xfrm>
            <a:prstGeom prst="rect">
              <a:avLst/>
            </a:prstGeom>
          </p:spPr>
        </p:pic>
        <p:pic>
          <p:nvPicPr>
            <p:cNvPr id="94" name="Graphic 93">
              <a:extLst>
                <a:ext uri="{FF2B5EF4-FFF2-40B4-BE49-F238E27FC236}">
                  <a16:creationId xmlns:a16="http://schemas.microsoft.com/office/drawing/2014/main" id="{0F030E4F-C3E0-40F6-B928-99E23C90B708}"/>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430395" y="5642628"/>
              <a:ext cx="315015" cy="861430"/>
            </a:xfrm>
            <a:prstGeom prst="rect">
              <a:avLst/>
            </a:prstGeom>
          </p:spPr>
        </p:pic>
        <p:pic>
          <p:nvPicPr>
            <p:cNvPr id="95" name="Graphic 94">
              <a:extLst>
                <a:ext uri="{FF2B5EF4-FFF2-40B4-BE49-F238E27FC236}">
                  <a16:creationId xmlns:a16="http://schemas.microsoft.com/office/drawing/2014/main" id="{3D888707-586B-4392-AA6C-773AF33CB6E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4785541" y="5642628"/>
              <a:ext cx="315015" cy="861430"/>
            </a:xfrm>
            <a:prstGeom prst="rect">
              <a:avLst/>
            </a:prstGeom>
          </p:spPr>
        </p:pic>
        <p:pic>
          <p:nvPicPr>
            <p:cNvPr id="96" name="Graphic 95">
              <a:extLst>
                <a:ext uri="{FF2B5EF4-FFF2-40B4-BE49-F238E27FC236}">
                  <a16:creationId xmlns:a16="http://schemas.microsoft.com/office/drawing/2014/main" id="{7E3E4E7A-A799-4C1C-B5A7-F177DE752144}"/>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40687" y="5642628"/>
              <a:ext cx="315015" cy="861430"/>
            </a:xfrm>
            <a:prstGeom prst="rect">
              <a:avLst/>
            </a:prstGeom>
          </p:spPr>
        </p:pic>
        <p:pic>
          <p:nvPicPr>
            <p:cNvPr id="97" name="Graphic 96">
              <a:extLst>
                <a:ext uri="{FF2B5EF4-FFF2-40B4-BE49-F238E27FC236}">
                  <a16:creationId xmlns:a16="http://schemas.microsoft.com/office/drawing/2014/main" id="{43ADC430-414F-407F-82BC-FD9A3C421B0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495833" y="5642628"/>
              <a:ext cx="315015" cy="861430"/>
            </a:xfrm>
            <a:prstGeom prst="rect">
              <a:avLst/>
            </a:prstGeom>
          </p:spPr>
        </p:pic>
        <p:pic>
          <p:nvPicPr>
            <p:cNvPr id="98" name="Graphic 97">
              <a:extLst>
                <a:ext uri="{FF2B5EF4-FFF2-40B4-BE49-F238E27FC236}">
                  <a16:creationId xmlns:a16="http://schemas.microsoft.com/office/drawing/2014/main" id="{3782E023-AC8F-44BC-9A88-5527781B86C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850979" y="5642628"/>
              <a:ext cx="315015" cy="861430"/>
            </a:xfrm>
            <a:prstGeom prst="rect">
              <a:avLst/>
            </a:prstGeom>
          </p:spPr>
        </p:pic>
        <p:pic>
          <p:nvPicPr>
            <p:cNvPr id="99" name="Graphic 98">
              <a:extLst>
                <a:ext uri="{FF2B5EF4-FFF2-40B4-BE49-F238E27FC236}">
                  <a16:creationId xmlns:a16="http://schemas.microsoft.com/office/drawing/2014/main" id="{CD653362-FE93-49D5-9927-FA2D46670B2C}"/>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206125" y="5642628"/>
              <a:ext cx="315015" cy="861430"/>
            </a:xfrm>
            <a:prstGeom prst="rect">
              <a:avLst/>
            </a:prstGeom>
          </p:spPr>
        </p:pic>
        <p:pic>
          <p:nvPicPr>
            <p:cNvPr id="100" name="Graphic 99">
              <a:extLst>
                <a:ext uri="{FF2B5EF4-FFF2-40B4-BE49-F238E27FC236}">
                  <a16:creationId xmlns:a16="http://schemas.microsoft.com/office/drawing/2014/main" id="{01770E1C-E965-4B1F-9C18-294F8AE04ECE}"/>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561271" y="5642628"/>
              <a:ext cx="315015" cy="861430"/>
            </a:xfrm>
            <a:prstGeom prst="rect">
              <a:avLst/>
            </a:prstGeom>
          </p:spPr>
        </p:pic>
        <p:pic>
          <p:nvPicPr>
            <p:cNvPr id="101" name="Graphic 100">
              <a:extLst>
                <a:ext uri="{FF2B5EF4-FFF2-40B4-BE49-F238E27FC236}">
                  <a16:creationId xmlns:a16="http://schemas.microsoft.com/office/drawing/2014/main" id="{532F353B-B9DB-4431-BD53-87F8B590003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6916417" y="5642628"/>
              <a:ext cx="315015" cy="861430"/>
            </a:xfrm>
            <a:prstGeom prst="rect">
              <a:avLst/>
            </a:prstGeom>
          </p:spPr>
        </p:pic>
      </p:grpSp>
      <p:sp>
        <p:nvSpPr>
          <p:cNvPr id="102" name="Subtitle 1">
            <a:extLst>
              <a:ext uri="{FF2B5EF4-FFF2-40B4-BE49-F238E27FC236}">
                <a16:creationId xmlns:a16="http://schemas.microsoft.com/office/drawing/2014/main" id="{12F9B91C-1B7D-46EE-80D0-6817FC84839F}"/>
              </a:ext>
            </a:extLst>
          </p:cNvPr>
          <p:cNvSpPr txBox="1"/>
          <p:nvPr/>
        </p:nvSpPr>
        <p:spPr>
          <a:xfrm>
            <a:off x="6509348" y="5349808"/>
            <a:ext cx="1827771"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rgbClr val="FF5D5D"/>
                </a:solidFill>
              </a:rPr>
              <a:t>65% </a:t>
            </a:r>
            <a:r>
              <a:rPr lang="en-GB" sz="1200" dirty="0">
                <a:solidFill>
                  <a:srgbClr val="404040"/>
                </a:solidFill>
              </a:rPr>
              <a:t>reported they would need further financial lending to support their business.</a:t>
            </a:r>
          </a:p>
        </p:txBody>
      </p:sp>
      <p:grpSp>
        <p:nvGrpSpPr>
          <p:cNvPr id="7" name="Group 6">
            <a:extLst>
              <a:ext uri="{FF2B5EF4-FFF2-40B4-BE49-F238E27FC236}">
                <a16:creationId xmlns:a16="http://schemas.microsoft.com/office/drawing/2014/main" id="{9BFF840A-6B1E-45AE-BB3D-ADB2DBD800DD}"/>
              </a:ext>
            </a:extLst>
          </p:cNvPr>
          <p:cNvGrpSpPr/>
          <p:nvPr/>
        </p:nvGrpSpPr>
        <p:grpSpPr>
          <a:xfrm>
            <a:off x="2630415" y="2944567"/>
            <a:ext cx="1759849" cy="1085646"/>
            <a:chOff x="2754850" y="2818346"/>
            <a:chExt cx="1759849" cy="1085646"/>
          </a:xfrm>
        </p:grpSpPr>
        <p:sp>
          <p:nvSpPr>
            <p:cNvPr id="103" name="Subtitle 1">
              <a:extLst>
                <a:ext uri="{FF2B5EF4-FFF2-40B4-BE49-F238E27FC236}">
                  <a16:creationId xmlns:a16="http://schemas.microsoft.com/office/drawing/2014/main" id="{3EFA9CCD-BD6E-4877-9758-8B64665E1CE1}"/>
                </a:ext>
              </a:extLst>
            </p:cNvPr>
            <p:cNvSpPr txBox="1"/>
            <p:nvPr/>
          </p:nvSpPr>
          <p:spPr>
            <a:xfrm>
              <a:off x="2754850" y="3087297"/>
              <a:ext cx="1759849"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Not sustainable</a:t>
              </a:r>
              <a:endParaRPr lang="en-GB" sz="1100" spc="-70" dirty="0">
                <a:solidFill>
                  <a:srgbClr val="404040"/>
                </a:solidFill>
              </a:endParaRPr>
            </a:p>
          </p:txBody>
        </p:sp>
        <p:sp>
          <p:nvSpPr>
            <p:cNvPr id="104" name="Subtitle 1">
              <a:extLst>
                <a:ext uri="{FF2B5EF4-FFF2-40B4-BE49-F238E27FC236}">
                  <a16:creationId xmlns:a16="http://schemas.microsoft.com/office/drawing/2014/main" id="{1D8F6C14-E8CD-459D-892C-48B4938E58AF}"/>
                </a:ext>
              </a:extLst>
            </p:cNvPr>
            <p:cNvSpPr txBox="1"/>
            <p:nvPr/>
          </p:nvSpPr>
          <p:spPr>
            <a:xfrm>
              <a:off x="2754850" y="3353579"/>
              <a:ext cx="1398625"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Unsure</a:t>
              </a:r>
              <a:endParaRPr lang="en-GB" sz="1100" spc="-70" dirty="0">
                <a:solidFill>
                  <a:srgbClr val="404040"/>
                </a:solidFill>
              </a:endParaRPr>
            </a:p>
          </p:txBody>
        </p:sp>
        <p:sp>
          <p:nvSpPr>
            <p:cNvPr id="105" name="Subtitle 1">
              <a:extLst>
                <a:ext uri="{FF2B5EF4-FFF2-40B4-BE49-F238E27FC236}">
                  <a16:creationId xmlns:a16="http://schemas.microsoft.com/office/drawing/2014/main" id="{5AFC2B8A-B6C4-4F13-9B79-4F2FA4AE4EEF}"/>
                </a:ext>
              </a:extLst>
            </p:cNvPr>
            <p:cNvSpPr txBox="1"/>
            <p:nvPr/>
          </p:nvSpPr>
          <p:spPr>
            <a:xfrm>
              <a:off x="2754850" y="2818346"/>
              <a:ext cx="1665668"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Sustainable for a short period</a:t>
              </a:r>
              <a:endParaRPr lang="en-GB" sz="1100" spc="-70" dirty="0">
                <a:solidFill>
                  <a:srgbClr val="404040"/>
                </a:solidFill>
              </a:endParaRPr>
            </a:p>
          </p:txBody>
        </p:sp>
        <p:sp>
          <p:nvSpPr>
            <p:cNvPr id="106" name="Subtitle 1">
              <a:extLst>
                <a:ext uri="{FF2B5EF4-FFF2-40B4-BE49-F238E27FC236}">
                  <a16:creationId xmlns:a16="http://schemas.microsoft.com/office/drawing/2014/main" id="{1126B551-FFBC-45BB-B651-2058E5CFDA71}"/>
                </a:ext>
              </a:extLst>
            </p:cNvPr>
            <p:cNvSpPr txBox="1"/>
            <p:nvPr/>
          </p:nvSpPr>
          <p:spPr>
            <a:xfrm>
              <a:off x="2754850" y="3609221"/>
              <a:ext cx="1309416"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endParaRPr lang="en-GB" sz="1100" spc="-70" dirty="0">
                <a:solidFill>
                  <a:srgbClr val="404040"/>
                </a:solidFill>
              </a:endParaRPr>
            </a:p>
          </p:txBody>
        </p:sp>
        <p:sp>
          <p:nvSpPr>
            <p:cNvPr id="123" name="Subtitle 1">
              <a:extLst>
                <a:ext uri="{FF2B5EF4-FFF2-40B4-BE49-F238E27FC236}">
                  <a16:creationId xmlns:a16="http://schemas.microsoft.com/office/drawing/2014/main" id="{0EA1BFAF-5E71-B74D-B1DD-D0124A79F007}"/>
                </a:ext>
              </a:extLst>
            </p:cNvPr>
            <p:cNvSpPr txBox="1"/>
            <p:nvPr/>
          </p:nvSpPr>
          <p:spPr>
            <a:xfrm>
              <a:off x="2754850" y="3642382"/>
              <a:ext cx="1398625"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Fully sustainable</a:t>
              </a:r>
              <a:endParaRPr lang="en-GB" sz="1100" spc="-70" dirty="0">
                <a:solidFill>
                  <a:srgbClr val="404040"/>
                </a:solidFill>
              </a:endParaRPr>
            </a:p>
          </p:txBody>
        </p:sp>
      </p:grpSp>
      <p:sp>
        <p:nvSpPr>
          <p:cNvPr id="8" name="Rectangle 7">
            <a:extLst>
              <a:ext uri="{FF2B5EF4-FFF2-40B4-BE49-F238E27FC236}">
                <a16:creationId xmlns:a16="http://schemas.microsoft.com/office/drawing/2014/main" id="{4BDD25B1-666A-41D4-A4DE-2EC43111D505}"/>
              </a:ext>
            </a:extLst>
          </p:cNvPr>
          <p:cNvSpPr/>
          <p:nvPr/>
        </p:nvSpPr>
        <p:spPr>
          <a:xfrm>
            <a:off x="2416795" y="2981871"/>
            <a:ext cx="190452" cy="190452"/>
          </a:xfrm>
          <a:prstGeom prst="rect">
            <a:avLst/>
          </a:prstGeom>
          <a:solidFill>
            <a:srgbClr val="5DD5F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08" name="Rectangle 107">
            <a:extLst>
              <a:ext uri="{FF2B5EF4-FFF2-40B4-BE49-F238E27FC236}">
                <a16:creationId xmlns:a16="http://schemas.microsoft.com/office/drawing/2014/main" id="{FB6B85B1-F9F4-4C9E-A743-E81337DBC1B6}"/>
              </a:ext>
            </a:extLst>
          </p:cNvPr>
          <p:cNvSpPr/>
          <p:nvPr/>
        </p:nvSpPr>
        <p:spPr>
          <a:xfrm>
            <a:off x="2416795" y="3249807"/>
            <a:ext cx="190452" cy="190452"/>
          </a:xfrm>
          <a:prstGeom prst="rect">
            <a:avLst/>
          </a:prstGeom>
          <a:solidFill>
            <a:srgbClr val="BFBFB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09" name="Rectangle 108">
            <a:extLst>
              <a:ext uri="{FF2B5EF4-FFF2-40B4-BE49-F238E27FC236}">
                <a16:creationId xmlns:a16="http://schemas.microsoft.com/office/drawing/2014/main" id="{4F7743ED-5B6B-4A3C-B537-3B7D0EF10AE7}"/>
              </a:ext>
            </a:extLst>
          </p:cNvPr>
          <p:cNvSpPr/>
          <p:nvPr/>
        </p:nvSpPr>
        <p:spPr>
          <a:xfrm>
            <a:off x="2416795" y="3516089"/>
            <a:ext cx="190452" cy="190452"/>
          </a:xfrm>
          <a:prstGeom prst="rect">
            <a:avLst/>
          </a:prstGeom>
          <a:solidFill>
            <a:srgbClr val="D9D9D9"/>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11" name="Subtitle 1">
            <a:extLst>
              <a:ext uri="{FF2B5EF4-FFF2-40B4-BE49-F238E27FC236}">
                <a16:creationId xmlns:a16="http://schemas.microsoft.com/office/drawing/2014/main" id="{78E12B6B-C7F4-4D12-9B2D-7A382CEB3741}"/>
              </a:ext>
            </a:extLst>
          </p:cNvPr>
          <p:cNvSpPr txBox="1"/>
          <p:nvPr/>
        </p:nvSpPr>
        <p:spPr>
          <a:xfrm>
            <a:off x="1740191" y="3162125"/>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42%</a:t>
            </a:r>
            <a:endParaRPr lang="en-GB" sz="900" spc="-70" dirty="0">
              <a:solidFill>
                <a:srgbClr val="404040"/>
              </a:solidFill>
            </a:endParaRPr>
          </a:p>
        </p:txBody>
      </p:sp>
      <p:sp>
        <p:nvSpPr>
          <p:cNvPr id="112" name="Subtitle 1">
            <a:extLst>
              <a:ext uri="{FF2B5EF4-FFF2-40B4-BE49-F238E27FC236}">
                <a16:creationId xmlns:a16="http://schemas.microsoft.com/office/drawing/2014/main" id="{D2E26762-0A3C-4B9D-B65E-441536F8908E}"/>
              </a:ext>
            </a:extLst>
          </p:cNvPr>
          <p:cNvSpPr txBox="1"/>
          <p:nvPr/>
        </p:nvSpPr>
        <p:spPr>
          <a:xfrm>
            <a:off x="863523" y="3802179"/>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30%</a:t>
            </a:r>
            <a:endParaRPr lang="en-GB" sz="900" spc="-70" dirty="0">
              <a:solidFill>
                <a:srgbClr val="404040"/>
              </a:solidFill>
            </a:endParaRPr>
          </a:p>
        </p:txBody>
      </p:sp>
      <p:sp>
        <p:nvSpPr>
          <p:cNvPr id="113" name="Subtitle 1">
            <a:extLst>
              <a:ext uri="{FF2B5EF4-FFF2-40B4-BE49-F238E27FC236}">
                <a16:creationId xmlns:a16="http://schemas.microsoft.com/office/drawing/2014/main" id="{5BDABB2B-D569-4A72-B4EC-3D0EA2AE7792}"/>
              </a:ext>
            </a:extLst>
          </p:cNvPr>
          <p:cNvSpPr txBox="1"/>
          <p:nvPr/>
        </p:nvSpPr>
        <p:spPr>
          <a:xfrm>
            <a:off x="490553" y="3119636"/>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16%</a:t>
            </a:r>
            <a:endParaRPr lang="en-GB" sz="900" spc="-70" dirty="0">
              <a:solidFill>
                <a:srgbClr val="404040"/>
              </a:solidFill>
            </a:endParaRPr>
          </a:p>
        </p:txBody>
      </p:sp>
      <p:sp>
        <p:nvSpPr>
          <p:cNvPr id="73" name="Subtitle 1">
            <a:extLst>
              <a:ext uri="{FF2B5EF4-FFF2-40B4-BE49-F238E27FC236}">
                <a16:creationId xmlns:a16="http://schemas.microsoft.com/office/drawing/2014/main" id="{28D99E43-BA9C-41DA-A341-67F1EA06C209}"/>
              </a:ext>
            </a:extLst>
          </p:cNvPr>
          <p:cNvSpPr txBox="1"/>
          <p:nvPr/>
        </p:nvSpPr>
        <p:spPr>
          <a:xfrm>
            <a:off x="4640250" y="4645323"/>
            <a:ext cx="1672016" cy="9541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Only 12% of the workforce feel their future income is fully sustainable.</a:t>
            </a:r>
          </a:p>
        </p:txBody>
      </p:sp>
      <p:cxnSp>
        <p:nvCxnSpPr>
          <p:cNvPr id="68" name="Straight Connector 67">
            <a:extLst>
              <a:ext uri="{FF2B5EF4-FFF2-40B4-BE49-F238E27FC236}">
                <a16:creationId xmlns:a16="http://schemas.microsoft.com/office/drawing/2014/main" id="{59D1047A-C6A1-48F2-A587-18E7C86E738A}"/>
              </a:ext>
            </a:extLst>
          </p:cNvPr>
          <p:cNvCxnSpPr>
            <a:cxnSpLocks/>
          </p:cNvCxnSpPr>
          <p:nvPr/>
        </p:nvCxnSpPr>
        <p:spPr>
          <a:xfrm flipH="1">
            <a:off x="4548120" y="1405361"/>
            <a:ext cx="1946730"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pic>
        <p:nvPicPr>
          <p:cNvPr id="85" name="Graphic 84">
            <a:extLst>
              <a:ext uri="{FF2B5EF4-FFF2-40B4-BE49-F238E27FC236}">
                <a16:creationId xmlns:a16="http://schemas.microsoft.com/office/drawing/2014/main" id="{8C44E3A8-3F03-43BC-A35E-3BD673C7A1B9}"/>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t="49519"/>
          <a:stretch/>
        </p:blipFill>
        <p:spPr>
          <a:xfrm>
            <a:off x="10306684" y="5627248"/>
            <a:ext cx="285786" cy="394511"/>
          </a:xfrm>
          <a:prstGeom prst="rect">
            <a:avLst/>
          </a:prstGeom>
        </p:spPr>
      </p:pic>
      <p:sp>
        <p:nvSpPr>
          <p:cNvPr id="107" name="Rectangle 106">
            <a:extLst>
              <a:ext uri="{FF2B5EF4-FFF2-40B4-BE49-F238E27FC236}">
                <a16:creationId xmlns:a16="http://schemas.microsoft.com/office/drawing/2014/main" id="{8FF04D95-1244-4F81-BA38-83EF01FE5F2E}"/>
              </a:ext>
            </a:extLst>
          </p:cNvPr>
          <p:cNvSpPr/>
          <p:nvPr/>
        </p:nvSpPr>
        <p:spPr>
          <a:xfrm>
            <a:off x="6547664" y="1295400"/>
            <a:ext cx="5499786" cy="4902864"/>
          </a:xfrm>
          <a:prstGeom prst="rect">
            <a:avLst/>
          </a:prstGeom>
          <a:solidFill>
            <a:schemeClr val="bg1">
              <a:alpha val="96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15" name="Rectangle 5">
            <a:extLst>
              <a:ext uri="{FF2B5EF4-FFF2-40B4-BE49-F238E27FC236}">
                <a16:creationId xmlns:a16="http://schemas.microsoft.com/office/drawing/2014/main" id="{81A5DFFF-2653-40D1-BB79-5C2D5C95509E}"/>
              </a:ext>
            </a:extLst>
          </p:cNvPr>
          <p:cNvSpPr/>
          <p:nvPr/>
        </p:nvSpPr>
        <p:spPr>
          <a:xfrm>
            <a:off x="6679320" y="1846428"/>
            <a:ext cx="5172533" cy="1707031"/>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16" name="Subtitle 1">
            <a:extLst>
              <a:ext uri="{FF2B5EF4-FFF2-40B4-BE49-F238E27FC236}">
                <a16:creationId xmlns:a16="http://schemas.microsoft.com/office/drawing/2014/main" id="{3CE4A6D1-28B9-4CF5-B5F2-4AB0F30C5BD4}"/>
              </a:ext>
            </a:extLst>
          </p:cNvPr>
          <p:cNvSpPr txBox="1"/>
          <p:nvPr/>
        </p:nvSpPr>
        <p:spPr>
          <a:xfrm>
            <a:off x="6996205" y="2061821"/>
            <a:ext cx="4683916" cy="1323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000" b="1" dirty="0">
                <a:solidFill>
                  <a:srgbClr val="404040"/>
                </a:solidFill>
              </a:rPr>
              <a:t>“It's going to take a long time to generate the previous level of business. </a:t>
            </a:r>
            <a:r>
              <a:rPr lang="en-GB" sz="2000" b="1" dirty="0">
                <a:solidFill>
                  <a:srgbClr val="5DD5FF"/>
                </a:solidFill>
              </a:rPr>
              <a:t>People are uncertain </a:t>
            </a:r>
            <a:r>
              <a:rPr lang="en-GB" sz="2000" b="1" dirty="0">
                <a:solidFill>
                  <a:srgbClr val="404040"/>
                </a:solidFill>
              </a:rPr>
              <a:t>about returning to fitness facilities.”</a:t>
            </a:r>
          </a:p>
        </p:txBody>
      </p:sp>
      <p:sp>
        <p:nvSpPr>
          <p:cNvPr id="71" name="Double Bracket 70">
            <a:extLst>
              <a:ext uri="{FF2B5EF4-FFF2-40B4-BE49-F238E27FC236}">
                <a16:creationId xmlns:a16="http://schemas.microsoft.com/office/drawing/2014/main" id="{020A668F-FAF8-4E07-8765-CC465496B540}"/>
              </a:ext>
            </a:extLst>
          </p:cNvPr>
          <p:cNvSpPr/>
          <p:nvPr/>
        </p:nvSpPr>
        <p:spPr>
          <a:xfrm>
            <a:off x="6888480" y="3966366"/>
            <a:ext cx="4963374" cy="1800332"/>
          </a:xfrm>
          <a:prstGeom prst="bracketPair">
            <a:avLst>
              <a:gd name="adj" fmla="val 14375"/>
            </a:avLst>
          </a:prstGeom>
          <a:solidFill>
            <a:srgbClr val="F2F2F2"/>
          </a:solidFill>
          <a:ln w="38100" cap="flat">
            <a:solidFill>
              <a:srgbClr val="12316D"/>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180000" rIns="180000" bIns="180000" numCol="1" spcCol="38100" rtlCol="0" anchor="ctr">
            <a:spAutoFit/>
          </a:bodyPr>
          <a:lstStyle/>
          <a:p>
            <a:r>
              <a:rPr lang="en-GB" sz="1050" b="1" i="1" dirty="0">
                <a:solidFill>
                  <a:srgbClr val="404040"/>
                </a:solidFill>
                <a:latin typeface="Arial" panose="020B0604020202020204" pitchFamily="34" charset="0"/>
                <a:cs typeface="Arial" panose="020B0604020202020204" pitchFamily="34" charset="0"/>
              </a:rPr>
              <a:t>Through ReTrain £1.5m is available, funded by Sport England, to retool the sector’s workforce. A recent CIMSPA survey indicated up to 6% of the activity workforce are planning to leave the sector and ReTrain aims to combat this providing free training for new and existing staff enabling them to work in new areas.</a:t>
            </a:r>
          </a:p>
          <a:p>
            <a:endParaRPr lang="en-GB" sz="1050" b="1" i="1" dirty="0">
              <a:solidFill>
                <a:srgbClr val="404040"/>
              </a:solidFill>
              <a:latin typeface="Arial" panose="020B0604020202020204" pitchFamily="34" charset="0"/>
              <a:cs typeface="Arial" panose="020B0604020202020204" pitchFamily="34" charset="0"/>
            </a:endParaRPr>
          </a:p>
          <a:p>
            <a:r>
              <a:rPr lang="en-GB" sz="1050" b="1" i="1" dirty="0">
                <a:solidFill>
                  <a:srgbClr val="404040"/>
                </a:solidFill>
                <a:latin typeface="Arial" panose="020B0604020202020204" pitchFamily="34" charset="0"/>
                <a:cs typeface="Arial" panose="020B0604020202020204" pitchFamily="34" charset="0"/>
              </a:rPr>
              <a:t>Sport Wales have directly put out a funding pot for self-employed practitioners covering up to £1,500 for loss of earning.</a:t>
            </a:r>
            <a:endParaRPr lang="en-GB" sz="1050" i="1" dirty="0">
              <a:solidFill>
                <a:srgbClr val="404040"/>
              </a:solidFill>
              <a:latin typeface="Arial" panose="020B0604020202020204" pitchFamily="34" charset="0"/>
              <a:cs typeface="Arial" panose="020B0604020202020204" pitchFamily="34" charset="0"/>
            </a:endParaRPr>
          </a:p>
        </p:txBody>
      </p:sp>
      <p:sp>
        <p:nvSpPr>
          <p:cNvPr id="72" name="Subtitle 1">
            <a:extLst>
              <a:ext uri="{FF2B5EF4-FFF2-40B4-BE49-F238E27FC236}">
                <a16:creationId xmlns:a16="http://schemas.microsoft.com/office/drawing/2014/main" id="{20106E1C-BFE9-D441-B763-4DDF63929821}"/>
              </a:ext>
            </a:extLst>
          </p:cNvPr>
          <p:cNvSpPr txBox="1"/>
          <p:nvPr/>
        </p:nvSpPr>
        <p:spPr>
          <a:xfrm>
            <a:off x="1366345" y="4769280"/>
            <a:ext cx="2795346"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of their financial reserves.</a:t>
            </a:r>
          </a:p>
        </p:txBody>
      </p:sp>
      <p:sp>
        <p:nvSpPr>
          <p:cNvPr id="90" name="Rectangle 5">
            <a:extLst>
              <a:ext uri="{FF2B5EF4-FFF2-40B4-BE49-F238E27FC236}">
                <a16:creationId xmlns:a16="http://schemas.microsoft.com/office/drawing/2014/main" id="{75C7EA65-389F-3A45-A456-BACCEF4750A5}"/>
              </a:ext>
            </a:extLst>
          </p:cNvPr>
          <p:cNvSpPr/>
          <p:nvPr/>
        </p:nvSpPr>
        <p:spPr>
          <a:xfrm rot="10800000">
            <a:off x="2711204" y="478720"/>
            <a:ext cx="3601062" cy="641454"/>
          </a:xfrm>
          <a:prstGeom prst="rect">
            <a:avLst/>
          </a:prstGeom>
          <a:solidFill>
            <a:schemeClr val="bg1"/>
          </a:solidFill>
          <a:ln>
            <a:noFill/>
          </a:ln>
          <a:effectLst>
            <a:outerShdw blurRad="330200" dist="203200" sx="90000" sy="90000" algn="ctr" rotWithShape="0">
              <a:prstClr val="black">
                <a:alpha val="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lumMod val="75000"/>
                  <a:lumOff val="25000"/>
                </a:schemeClr>
              </a:solidFill>
            </a:endParaRPr>
          </a:p>
        </p:txBody>
      </p:sp>
      <p:sp>
        <p:nvSpPr>
          <p:cNvPr id="118" name="Subtitle 1">
            <a:extLst>
              <a:ext uri="{FF2B5EF4-FFF2-40B4-BE49-F238E27FC236}">
                <a16:creationId xmlns:a16="http://schemas.microsoft.com/office/drawing/2014/main" id="{566ABD1E-DF17-3F4C-BE88-8DB71C408B6A}"/>
              </a:ext>
            </a:extLst>
          </p:cNvPr>
          <p:cNvSpPr txBox="1"/>
          <p:nvPr/>
        </p:nvSpPr>
        <p:spPr>
          <a:xfrm>
            <a:off x="598715" y="479588"/>
            <a:ext cx="4304212"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b="1" dirty="0">
                <a:solidFill>
                  <a:srgbClr val="12316D"/>
                </a:solidFill>
              </a:rPr>
              <a:t>Workforce</a:t>
            </a:r>
          </a:p>
        </p:txBody>
      </p:sp>
      <p:sp>
        <p:nvSpPr>
          <p:cNvPr id="121" name="Subtitle 1">
            <a:extLst>
              <a:ext uri="{FF2B5EF4-FFF2-40B4-BE49-F238E27FC236}">
                <a16:creationId xmlns:a16="http://schemas.microsoft.com/office/drawing/2014/main" id="{E81BDEA7-1A97-904D-87E5-71BDA40B7ADF}"/>
              </a:ext>
            </a:extLst>
          </p:cNvPr>
          <p:cNvSpPr txBox="1"/>
          <p:nvPr/>
        </p:nvSpPr>
        <p:spPr>
          <a:xfrm>
            <a:off x="2824127" y="536621"/>
            <a:ext cx="884926"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2800" b="1" dirty="0">
                <a:solidFill>
                  <a:schemeClr val="bg1">
                    <a:lumMod val="85000"/>
                  </a:schemeClr>
                </a:solidFill>
              </a:rPr>
              <a:t>152</a:t>
            </a:r>
          </a:p>
        </p:txBody>
      </p:sp>
      <p:sp>
        <p:nvSpPr>
          <p:cNvPr id="122" name="Subtitle 1">
            <a:extLst>
              <a:ext uri="{FF2B5EF4-FFF2-40B4-BE49-F238E27FC236}">
                <a16:creationId xmlns:a16="http://schemas.microsoft.com/office/drawing/2014/main" id="{95C1080F-9666-904A-A0BE-BE6CFE2640A5}"/>
              </a:ext>
            </a:extLst>
          </p:cNvPr>
          <p:cNvSpPr txBox="1"/>
          <p:nvPr/>
        </p:nvSpPr>
        <p:spPr>
          <a:xfrm>
            <a:off x="3689547" y="659729"/>
            <a:ext cx="294997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chemeClr val="bg1">
                    <a:lumMod val="85000"/>
                  </a:schemeClr>
                </a:solidFill>
              </a:rPr>
              <a:t>responses</a:t>
            </a:r>
          </a:p>
        </p:txBody>
      </p:sp>
      <p:sp>
        <p:nvSpPr>
          <p:cNvPr id="124" name="Rectangle 123">
            <a:extLst>
              <a:ext uri="{FF2B5EF4-FFF2-40B4-BE49-F238E27FC236}">
                <a16:creationId xmlns:a16="http://schemas.microsoft.com/office/drawing/2014/main" id="{B8E8F57F-F455-074A-910B-0DD0E88126A9}"/>
              </a:ext>
            </a:extLst>
          </p:cNvPr>
          <p:cNvSpPr/>
          <p:nvPr/>
        </p:nvSpPr>
        <p:spPr>
          <a:xfrm>
            <a:off x="2416795" y="3793882"/>
            <a:ext cx="190452" cy="190452"/>
          </a:xfrm>
          <a:prstGeom prst="rect">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79" name="Subtitle 1">
            <a:extLst>
              <a:ext uri="{FF2B5EF4-FFF2-40B4-BE49-F238E27FC236}">
                <a16:creationId xmlns:a16="http://schemas.microsoft.com/office/drawing/2014/main" id="{FEA9CF03-8D5C-435C-BA95-C0551FF7E9E2}"/>
              </a:ext>
            </a:extLst>
          </p:cNvPr>
          <p:cNvSpPr txBox="1"/>
          <p:nvPr/>
        </p:nvSpPr>
        <p:spPr>
          <a:xfrm>
            <a:off x="4640249" y="3793115"/>
            <a:ext cx="1783589"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have had to find alternative work to replace or supplement their current job</a:t>
            </a:r>
            <a:endParaRPr lang="en-GB" sz="1200" b="1" dirty="0">
              <a:solidFill>
                <a:srgbClr val="404040"/>
              </a:solidFill>
            </a:endParaRPr>
          </a:p>
        </p:txBody>
      </p:sp>
      <p:sp>
        <p:nvSpPr>
          <p:cNvPr id="80" name="Subtitle 1">
            <a:extLst>
              <a:ext uri="{FF2B5EF4-FFF2-40B4-BE49-F238E27FC236}">
                <a16:creationId xmlns:a16="http://schemas.microsoft.com/office/drawing/2014/main" id="{C66DDBB6-B8F1-45B0-A6FB-0905695B112F}"/>
              </a:ext>
            </a:extLst>
          </p:cNvPr>
          <p:cNvSpPr txBox="1"/>
          <p:nvPr/>
        </p:nvSpPr>
        <p:spPr>
          <a:xfrm>
            <a:off x="4608734" y="3143047"/>
            <a:ext cx="1886115"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4800" b="1" dirty="0">
                <a:solidFill>
                  <a:srgbClr val="404040"/>
                </a:solidFill>
              </a:rPr>
              <a:t>20%</a:t>
            </a:r>
          </a:p>
        </p:txBody>
      </p:sp>
      <p:sp>
        <p:nvSpPr>
          <p:cNvPr id="125" name="Subtitle 1">
            <a:extLst>
              <a:ext uri="{FF2B5EF4-FFF2-40B4-BE49-F238E27FC236}">
                <a16:creationId xmlns:a16="http://schemas.microsoft.com/office/drawing/2014/main" id="{9D79AA04-609D-0148-AFDA-95163A5BDE85}"/>
              </a:ext>
            </a:extLst>
          </p:cNvPr>
          <p:cNvSpPr txBox="1"/>
          <p:nvPr/>
        </p:nvSpPr>
        <p:spPr>
          <a:xfrm>
            <a:off x="2424934" y="2573658"/>
            <a:ext cx="1514897" cy="24622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000" i="1" dirty="0">
                <a:solidFill>
                  <a:srgbClr val="404040"/>
                </a:solidFill>
              </a:rPr>
              <a:t>Future income is set to be:</a:t>
            </a:r>
          </a:p>
        </p:txBody>
      </p:sp>
      <p:sp>
        <p:nvSpPr>
          <p:cNvPr id="77" name="Subtitle 1">
            <a:extLst>
              <a:ext uri="{FF2B5EF4-FFF2-40B4-BE49-F238E27FC236}">
                <a16:creationId xmlns:a16="http://schemas.microsoft.com/office/drawing/2014/main" id="{D90DFCC5-D13E-3543-ADFC-C632EEEF1E42}"/>
              </a:ext>
            </a:extLst>
          </p:cNvPr>
          <p:cNvSpPr txBox="1"/>
          <p:nvPr/>
        </p:nvSpPr>
        <p:spPr>
          <a:xfrm>
            <a:off x="4704949" y="590481"/>
            <a:ext cx="1842715" cy="4154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050" dirty="0">
                <a:solidFill>
                  <a:srgbClr val="404040"/>
                </a:solidFill>
              </a:rPr>
              <a:t>68% self-employed, 30 % employed and 2% other</a:t>
            </a:r>
          </a:p>
        </p:txBody>
      </p:sp>
      <p:sp>
        <p:nvSpPr>
          <p:cNvPr id="82" name="Subtitle 1">
            <a:extLst>
              <a:ext uri="{FF2B5EF4-FFF2-40B4-BE49-F238E27FC236}">
                <a16:creationId xmlns:a16="http://schemas.microsoft.com/office/drawing/2014/main" id="{688CD40A-3E0A-432A-B0B2-82337473E23E}"/>
              </a:ext>
            </a:extLst>
          </p:cNvPr>
          <p:cNvSpPr txBox="1"/>
          <p:nvPr/>
        </p:nvSpPr>
        <p:spPr>
          <a:xfrm>
            <a:off x="4640249" y="2298559"/>
            <a:ext cx="1886114" cy="7386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able to work through or already back to work (mainly self-employed)</a:t>
            </a:r>
            <a:endParaRPr lang="en-GB" sz="1400" b="1" dirty="0">
              <a:solidFill>
                <a:srgbClr val="5DD5FF"/>
              </a:solidFill>
            </a:endParaRPr>
          </a:p>
        </p:txBody>
      </p:sp>
      <p:sp>
        <p:nvSpPr>
          <p:cNvPr id="78" name="Subtitle 1">
            <a:extLst>
              <a:ext uri="{FF2B5EF4-FFF2-40B4-BE49-F238E27FC236}">
                <a16:creationId xmlns:a16="http://schemas.microsoft.com/office/drawing/2014/main" id="{A5C370C7-EFCD-1C4F-8082-48302DF3E588}"/>
              </a:ext>
            </a:extLst>
          </p:cNvPr>
          <p:cNvSpPr txBox="1"/>
          <p:nvPr/>
        </p:nvSpPr>
        <p:spPr>
          <a:xfrm>
            <a:off x="829887" y="2676711"/>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12%</a:t>
            </a:r>
            <a:endParaRPr lang="en-GB" sz="900" spc="-70" dirty="0">
              <a:solidFill>
                <a:srgbClr val="404040"/>
              </a:solidFill>
            </a:endParaRPr>
          </a:p>
        </p:txBody>
      </p:sp>
    </p:spTree>
    <p:extLst>
      <p:ext uri="{BB962C8B-B14F-4D97-AF65-F5344CB8AC3E}">
        <p14:creationId xmlns:p14="http://schemas.microsoft.com/office/powerpoint/2010/main" val="35524298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Subtitle 1">
            <a:extLst>
              <a:ext uri="{FF2B5EF4-FFF2-40B4-BE49-F238E27FC236}">
                <a16:creationId xmlns:a16="http://schemas.microsoft.com/office/drawing/2014/main" id="{F7232B68-768D-44EA-B3D0-85AE3C1F3686}"/>
              </a:ext>
            </a:extLst>
          </p:cNvPr>
          <p:cNvSpPr txBox="1"/>
          <p:nvPr/>
        </p:nvSpPr>
        <p:spPr>
          <a:xfrm>
            <a:off x="4476134" y="1400615"/>
            <a:ext cx="1842715" cy="11079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6600" b="1" dirty="0">
                <a:solidFill>
                  <a:srgbClr val="5DD5FF"/>
                </a:solidFill>
              </a:rPr>
              <a:t>90</a:t>
            </a:r>
            <a:r>
              <a:rPr lang="en-GB" sz="4000" b="1" dirty="0">
                <a:solidFill>
                  <a:srgbClr val="5DD5FF"/>
                </a:solidFill>
              </a:rPr>
              <a:t>%</a:t>
            </a:r>
            <a:endParaRPr lang="en-GB" sz="8800" b="1" dirty="0">
              <a:solidFill>
                <a:srgbClr val="5DD5FF"/>
              </a:solidFill>
            </a:endParaRPr>
          </a:p>
        </p:txBody>
      </p:sp>
      <p:sp>
        <p:nvSpPr>
          <p:cNvPr id="81" name="Rectangle 5">
            <a:extLst>
              <a:ext uri="{FF2B5EF4-FFF2-40B4-BE49-F238E27FC236}">
                <a16:creationId xmlns:a16="http://schemas.microsoft.com/office/drawing/2014/main" id="{F5A6DFC7-D39F-41FB-BA33-B9923F2BC210}"/>
              </a:ext>
            </a:extLst>
          </p:cNvPr>
          <p:cNvSpPr/>
          <p:nvPr/>
        </p:nvSpPr>
        <p:spPr>
          <a:xfrm>
            <a:off x="155467" y="4424626"/>
            <a:ext cx="4076355" cy="1584814"/>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87" name="Subtitle 1">
            <a:extLst>
              <a:ext uri="{FF2B5EF4-FFF2-40B4-BE49-F238E27FC236}">
                <a16:creationId xmlns:a16="http://schemas.microsoft.com/office/drawing/2014/main" id="{D2330DF7-9AEF-4A57-8745-746B0F7E9539}"/>
              </a:ext>
            </a:extLst>
          </p:cNvPr>
          <p:cNvSpPr txBox="1"/>
          <p:nvPr/>
        </p:nvSpPr>
        <p:spPr>
          <a:xfrm>
            <a:off x="598714" y="4621962"/>
            <a:ext cx="3575179"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Of the                    who have financial reserves,</a:t>
            </a:r>
          </a:p>
        </p:txBody>
      </p:sp>
      <p:sp>
        <p:nvSpPr>
          <p:cNvPr id="88" name="Subtitle 1">
            <a:extLst>
              <a:ext uri="{FF2B5EF4-FFF2-40B4-BE49-F238E27FC236}">
                <a16:creationId xmlns:a16="http://schemas.microsoft.com/office/drawing/2014/main" id="{CD8BDAC7-4B4C-41B0-81BD-470D2F649096}"/>
              </a:ext>
            </a:extLst>
          </p:cNvPr>
          <p:cNvSpPr txBox="1"/>
          <p:nvPr/>
        </p:nvSpPr>
        <p:spPr>
          <a:xfrm>
            <a:off x="1133438" y="4469067"/>
            <a:ext cx="845551"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3200" b="1" dirty="0">
                <a:solidFill>
                  <a:srgbClr val="5DD5FF"/>
                </a:solidFill>
              </a:rPr>
              <a:t>85</a:t>
            </a:r>
            <a:r>
              <a:rPr lang="en-GB" sz="2000" b="1" dirty="0">
                <a:solidFill>
                  <a:srgbClr val="5DD5FF"/>
                </a:solidFill>
              </a:rPr>
              <a:t>%</a:t>
            </a:r>
            <a:endParaRPr lang="en-GB" sz="1600" b="1" dirty="0">
              <a:solidFill>
                <a:srgbClr val="5DD5FF"/>
              </a:solidFill>
            </a:endParaRPr>
          </a:p>
        </p:txBody>
      </p:sp>
      <p:sp>
        <p:nvSpPr>
          <p:cNvPr id="89" name="Subtitle 1">
            <a:extLst>
              <a:ext uri="{FF2B5EF4-FFF2-40B4-BE49-F238E27FC236}">
                <a16:creationId xmlns:a16="http://schemas.microsoft.com/office/drawing/2014/main" id="{F4AF349D-6E25-4EC8-BA2E-E8A0680A3482}"/>
              </a:ext>
            </a:extLst>
          </p:cNvPr>
          <p:cNvSpPr txBox="1"/>
          <p:nvPr/>
        </p:nvSpPr>
        <p:spPr>
          <a:xfrm>
            <a:off x="598714" y="4862475"/>
            <a:ext cx="3575179" cy="106804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nSpc>
                <a:spcPct val="150000"/>
              </a:lnSpc>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on average, these will support their business for                                </a:t>
            </a:r>
            <a:r>
              <a:rPr lang="en-GB" sz="1600" b="1" dirty="0">
                <a:solidFill>
                  <a:srgbClr val="5DD5FF"/>
                </a:solidFill>
              </a:rPr>
              <a:t>15% </a:t>
            </a:r>
            <a:r>
              <a:rPr lang="en-GB" sz="1400" b="1" dirty="0">
                <a:solidFill>
                  <a:srgbClr val="404040"/>
                </a:solidFill>
              </a:rPr>
              <a:t>do not have any financial reserves.</a:t>
            </a:r>
          </a:p>
        </p:txBody>
      </p:sp>
      <p:sp>
        <p:nvSpPr>
          <p:cNvPr id="90" name="Subtitle 1">
            <a:extLst>
              <a:ext uri="{FF2B5EF4-FFF2-40B4-BE49-F238E27FC236}">
                <a16:creationId xmlns:a16="http://schemas.microsoft.com/office/drawing/2014/main" id="{4D6327BD-24F6-471C-AE34-CDF7DDDC87BD}"/>
              </a:ext>
            </a:extLst>
          </p:cNvPr>
          <p:cNvSpPr txBox="1"/>
          <p:nvPr/>
        </p:nvSpPr>
        <p:spPr>
          <a:xfrm>
            <a:off x="899112" y="5165583"/>
            <a:ext cx="2065845" cy="4616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5DD5FF"/>
                </a:solidFill>
              </a:rPr>
              <a:t>4</a:t>
            </a:r>
            <a:r>
              <a:rPr lang="en-GB" sz="2000" b="1" dirty="0">
                <a:solidFill>
                  <a:srgbClr val="5DD5FF"/>
                </a:solidFill>
              </a:rPr>
              <a:t>months.</a:t>
            </a:r>
            <a:endParaRPr lang="en-GB" sz="1600" b="1" dirty="0">
              <a:solidFill>
                <a:srgbClr val="5DD5FF"/>
              </a:solidFill>
            </a:endParaRPr>
          </a:p>
        </p:txBody>
      </p:sp>
      <p:sp>
        <p:nvSpPr>
          <p:cNvPr id="76" name="Rectangle 5">
            <a:extLst>
              <a:ext uri="{FF2B5EF4-FFF2-40B4-BE49-F238E27FC236}">
                <a16:creationId xmlns:a16="http://schemas.microsoft.com/office/drawing/2014/main" id="{25C8022E-0E49-41E5-9EA9-9E2D46D6DDCC}"/>
              </a:ext>
            </a:extLst>
          </p:cNvPr>
          <p:cNvSpPr/>
          <p:nvPr/>
        </p:nvSpPr>
        <p:spPr>
          <a:xfrm>
            <a:off x="6404119" y="3581835"/>
            <a:ext cx="5531758" cy="1630147"/>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9" name="Slide Number">
            <a:extLst>
              <a:ext uri="{FF2B5EF4-FFF2-40B4-BE49-F238E27FC236}">
                <a16:creationId xmlns:a16="http://schemas.microsoft.com/office/drawing/2014/main" id="{794C35D2-FBEA-4E0F-9B5B-08DA7F52E141}"/>
              </a:ext>
            </a:extLst>
          </p:cNvPr>
          <p:cNvSpPr txBox="1">
            <a:spLocks/>
          </p:cNvSpPr>
          <p:nvPr/>
        </p:nvSpPr>
        <p:spPr>
          <a:xfrm>
            <a:off x="11477182" y="6134662"/>
            <a:ext cx="202939" cy="319768"/>
          </a:xfrm>
          <a:prstGeom prst="rect">
            <a:avLst/>
          </a:prstGeom>
          <a:ln w="12700">
            <a:miter lim="400000"/>
          </a:ln>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25400" algn="r" defTabSz="914400" rtl="0" fontAlgn="auto" latinLnBrk="0" hangingPunct="0">
              <a:lnSpc>
                <a:spcPts val="2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pPr algn="ctr"/>
            <a:fld id="{86CB4B4D-7CA3-9044-876B-883B54F8677D}" type="slidenum">
              <a:rPr lang="en-GB" smtClean="0">
                <a:latin typeface="Arial" panose="020B0604020202020204" pitchFamily="34" charset="0"/>
                <a:cs typeface="Arial" panose="020B0604020202020204" pitchFamily="34" charset="0"/>
              </a:rPr>
              <a:pPr algn="ctr"/>
              <a:t>7</a:t>
            </a:fld>
            <a:endParaRPr lang="en-GB" dirty="0">
              <a:latin typeface="Arial" panose="020B0604020202020204" pitchFamily="34" charset="0"/>
              <a:cs typeface="Arial" panose="020B0604020202020204" pitchFamily="34" charset="0"/>
            </a:endParaRPr>
          </a:p>
        </p:txBody>
      </p:sp>
      <p:sp>
        <p:nvSpPr>
          <p:cNvPr id="33" name="Subtitle 1">
            <a:extLst>
              <a:ext uri="{FF2B5EF4-FFF2-40B4-BE49-F238E27FC236}">
                <a16:creationId xmlns:a16="http://schemas.microsoft.com/office/drawing/2014/main" id="{BDAC39CE-813B-467C-9ED5-C1229DE62C09}"/>
              </a:ext>
            </a:extLst>
          </p:cNvPr>
          <p:cNvSpPr txBox="1"/>
          <p:nvPr/>
        </p:nvSpPr>
        <p:spPr>
          <a:xfrm>
            <a:off x="6763346" y="1340168"/>
            <a:ext cx="4795702"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FF5D5D"/>
                </a:solidFill>
              </a:rPr>
              <a:t>Return to Work</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Guidelines which are confusing and difficult to access are making it harder for the workforce to restart business.</a:t>
            </a:r>
          </a:p>
        </p:txBody>
      </p:sp>
      <p:cxnSp>
        <p:nvCxnSpPr>
          <p:cNvPr id="37" name="Straight Connector 36">
            <a:extLst>
              <a:ext uri="{FF2B5EF4-FFF2-40B4-BE49-F238E27FC236}">
                <a16:creationId xmlns:a16="http://schemas.microsoft.com/office/drawing/2014/main" id="{CA8496E7-0028-4C12-ADBC-C47BE5B1D42D}"/>
              </a:ext>
            </a:extLst>
          </p:cNvPr>
          <p:cNvCxnSpPr>
            <a:cxnSpLocks/>
          </p:cNvCxnSpPr>
          <p:nvPr/>
        </p:nvCxnSpPr>
        <p:spPr>
          <a:xfrm flipH="1">
            <a:off x="598714" y="1405361"/>
            <a:ext cx="3633109"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cxnSp>
        <p:nvCxnSpPr>
          <p:cNvPr id="39" name="Straight Connector 38">
            <a:extLst>
              <a:ext uri="{FF2B5EF4-FFF2-40B4-BE49-F238E27FC236}">
                <a16:creationId xmlns:a16="http://schemas.microsoft.com/office/drawing/2014/main" id="{0474D428-C1B1-4158-BB12-ED20DF0C11A8}"/>
              </a:ext>
            </a:extLst>
          </p:cNvPr>
          <p:cNvCxnSpPr>
            <a:cxnSpLocks/>
          </p:cNvCxnSpPr>
          <p:nvPr/>
        </p:nvCxnSpPr>
        <p:spPr>
          <a:xfrm flipH="1">
            <a:off x="6763346" y="1221467"/>
            <a:ext cx="4800612" cy="0"/>
          </a:xfrm>
          <a:prstGeom prst="line">
            <a:avLst/>
          </a:prstGeom>
          <a:noFill/>
          <a:ln w="38100" cap="flat">
            <a:solidFill>
              <a:srgbClr val="FF5D5D"/>
            </a:solidFill>
            <a:prstDash val="solid"/>
            <a:miter lim="800000"/>
          </a:ln>
          <a:effectLst/>
          <a:sp3d/>
        </p:spPr>
        <p:style>
          <a:lnRef idx="0">
            <a:scrgbClr r="0" g="0" b="0"/>
          </a:lnRef>
          <a:fillRef idx="0">
            <a:scrgbClr r="0" g="0" b="0"/>
          </a:fillRef>
          <a:effectRef idx="0">
            <a:scrgbClr r="0" g="0" b="0"/>
          </a:effectRef>
          <a:fontRef idx="none"/>
        </p:style>
      </p:cxnSp>
      <p:cxnSp>
        <p:nvCxnSpPr>
          <p:cNvPr id="42" name="Straight Connector 41">
            <a:extLst>
              <a:ext uri="{FF2B5EF4-FFF2-40B4-BE49-F238E27FC236}">
                <a16:creationId xmlns:a16="http://schemas.microsoft.com/office/drawing/2014/main" id="{232217A2-0396-48F5-A864-4C6EB3129D87}"/>
              </a:ext>
            </a:extLst>
          </p:cNvPr>
          <p:cNvCxnSpPr>
            <a:cxnSpLocks/>
          </p:cNvCxnSpPr>
          <p:nvPr/>
        </p:nvCxnSpPr>
        <p:spPr>
          <a:xfrm flipH="1">
            <a:off x="4390264" y="1405361"/>
            <a:ext cx="1946730"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sp>
        <p:nvSpPr>
          <p:cNvPr id="56" name="Subtitle 1">
            <a:extLst>
              <a:ext uri="{FF2B5EF4-FFF2-40B4-BE49-F238E27FC236}">
                <a16:creationId xmlns:a16="http://schemas.microsoft.com/office/drawing/2014/main" id="{ECBD5F80-350C-47CD-B56F-2A47F8A4B6CD}"/>
              </a:ext>
            </a:extLst>
          </p:cNvPr>
          <p:cNvSpPr txBox="1"/>
          <p:nvPr/>
        </p:nvSpPr>
        <p:spPr>
          <a:xfrm>
            <a:off x="493715" y="1530292"/>
            <a:ext cx="3738107"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5DD5FF"/>
                </a:solidFill>
              </a:rPr>
              <a:t>Business Finance</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90% of Employers are experiencing a negative financial impact with the reasons for this being reported as:</a:t>
            </a:r>
          </a:p>
        </p:txBody>
      </p:sp>
      <p:sp>
        <p:nvSpPr>
          <p:cNvPr id="12" name="Rectangle: Rounded Corners 11">
            <a:extLst>
              <a:ext uri="{FF2B5EF4-FFF2-40B4-BE49-F238E27FC236}">
                <a16:creationId xmlns:a16="http://schemas.microsoft.com/office/drawing/2014/main" id="{A4B29CF0-34FB-4F75-AB1F-B9243ECE0E15}"/>
              </a:ext>
            </a:extLst>
          </p:cNvPr>
          <p:cNvSpPr/>
          <p:nvPr/>
        </p:nvSpPr>
        <p:spPr>
          <a:xfrm>
            <a:off x="6763346" y="2858301"/>
            <a:ext cx="3808445" cy="323825"/>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0" name="Rectangle: Rounded Corners 59">
            <a:extLst>
              <a:ext uri="{FF2B5EF4-FFF2-40B4-BE49-F238E27FC236}">
                <a16:creationId xmlns:a16="http://schemas.microsoft.com/office/drawing/2014/main" id="{7BB95137-5DBF-4A40-A8E4-D32CB24979F5}"/>
              </a:ext>
            </a:extLst>
          </p:cNvPr>
          <p:cNvSpPr/>
          <p:nvPr/>
        </p:nvSpPr>
        <p:spPr>
          <a:xfrm>
            <a:off x="6763347" y="2858301"/>
            <a:ext cx="1610179" cy="323825"/>
          </a:xfrm>
          <a:prstGeom prst="roundRect">
            <a:avLst>
              <a:gd name="adj" fmla="val 50000"/>
            </a:avLst>
          </a:prstGeom>
          <a:solidFill>
            <a:srgbClr val="FF5D5D"/>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1" name="Rectangle: Rounded Corners 60">
            <a:extLst>
              <a:ext uri="{FF2B5EF4-FFF2-40B4-BE49-F238E27FC236}">
                <a16:creationId xmlns:a16="http://schemas.microsoft.com/office/drawing/2014/main" id="{B32B3588-A865-4AD3-8822-41B9A79B803F}"/>
              </a:ext>
            </a:extLst>
          </p:cNvPr>
          <p:cNvSpPr/>
          <p:nvPr/>
        </p:nvSpPr>
        <p:spPr>
          <a:xfrm>
            <a:off x="6763346" y="2320718"/>
            <a:ext cx="3808445" cy="323825"/>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2" name="Rectangle: Rounded Corners 61">
            <a:extLst>
              <a:ext uri="{FF2B5EF4-FFF2-40B4-BE49-F238E27FC236}">
                <a16:creationId xmlns:a16="http://schemas.microsoft.com/office/drawing/2014/main" id="{F823B7F8-2018-4CBB-AE25-4DAFCBE6DC80}"/>
              </a:ext>
            </a:extLst>
          </p:cNvPr>
          <p:cNvSpPr/>
          <p:nvPr/>
        </p:nvSpPr>
        <p:spPr>
          <a:xfrm>
            <a:off x="6763346" y="2319850"/>
            <a:ext cx="3630719" cy="323825"/>
          </a:xfrm>
          <a:prstGeom prst="roundRect">
            <a:avLst>
              <a:gd name="adj" fmla="val 50000"/>
            </a:avLst>
          </a:prstGeom>
          <a:solidFill>
            <a:srgbClr val="FF5D5D"/>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3" name="Subtitle 1">
            <a:extLst>
              <a:ext uri="{FF2B5EF4-FFF2-40B4-BE49-F238E27FC236}">
                <a16:creationId xmlns:a16="http://schemas.microsoft.com/office/drawing/2014/main" id="{7C23FDEB-BEC7-48A2-BB45-6FDC932E84D9}"/>
              </a:ext>
            </a:extLst>
          </p:cNvPr>
          <p:cNvSpPr txBox="1"/>
          <p:nvPr/>
        </p:nvSpPr>
        <p:spPr>
          <a:xfrm>
            <a:off x="10571791" y="2867255"/>
            <a:ext cx="992167"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5D5D"/>
                </a:solidFill>
              </a:rPr>
              <a:t>35%</a:t>
            </a:r>
          </a:p>
        </p:txBody>
      </p:sp>
      <p:sp>
        <p:nvSpPr>
          <p:cNvPr id="64" name="Subtitle 1">
            <a:extLst>
              <a:ext uri="{FF2B5EF4-FFF2-40B4-BE49-F238E27FC236}">
                <a16:creationId xmlns:a16="http://schemas.microsoft.com/office/drawing/2014/main" id="{A2ABC414-3900-46EF-BAB7-96B05C6E843F}"/>
              </a:ext>
            </a:extLst>
          </p:cNvPr>
          <p:cNvSpPr txBox="1"/>
          <p:nvPr/>
        </p:nvSpPr>
        <p:spPr>
          <a:xfrm>
            <a:off x="10571791" y="2335898"/>
            <a:ext cx="992167"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5D5D"/>
                </a:solidFill>
              </a:rPr>
              <a:t>92%</a:t>
            </a:r>
          </a:p>
        </p:txBody>
      </p:sp>
      <p:sp>
        <p:nvSpPr>
          <p:cNvPr id="65" name="Subtitle 1">
            <a:extLst>
              <a:ext uri="{FF2B5EF4-FFF2-40B4-BE49-F238E27FC236}">
                <a16:creationId xmlns:a16="http://schemas.microsoft.com/office/drawing/2014/main" id="{FBDCDF75-78EB-4D15-A8E1-2129E4DDE137}"/>
              </a:ext>
            </a:extLst>
          </p:cNvPr>
          <p:cNvSpPr txBox="1"/>
          <p:nvPr/>
        </p:nvSpPr>
        <p:spPr>
          <a:xfrm>
            <a:off x="8007547" y="3871060"/>
            <a:ext cx="3757843"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600" b="1" dirty="0">
                <a:solidFill>
                  <a:srgbClr val="404040"/>
                </a:solidFill>
              </a:rPr>
              <a:t>more workforce are fully aware of sector guidance than government guidelines.</a:t>
            </a:r>
          </a:p>
        </p:txBody>
      </p:sp>
      <p:sp>
        <p:nvSpPr>
          <p:cNvPr id="66" name="Subtitle 1">
            <a:extLst>
              <a:ext uri="{FF2B5EF4-FFF2-40B4-BE49-F238E27FC236}">
                <a16:creationId xmlns:a16="http://schemas.microsoft.com/office/drawing/2014/main" id="{7E25F578-A30E-46C5-BFC0-118CBCE937EE}"/>
              </a:ext>
            </a:extLst>
          </p:cNvPr>
          <p:cNvSpPr txBox="1"/>
          <p:nvPr/>
        </p:nvSpPr>
        <p:spPr>
          <a:xfrm>
            <a:off x="7097368" y="3558825"/>
            <a:ext cx="2996842" cy="10156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6000" b="1" dirty="0">
                <a:solidFill>
                  <a:srgbClr val="FF5D5D"/>
                </a:solidFill>
              </a:rPr>
              <a:t>2x</a:t>
            </a:r>
            <a:endParaRPr lang="en-GB" sz="8800" b="1" dirty="0">
              <a:solidFill>
                <a:srgbClr val="FF5D5D"/>
              </a:solidFill>
            </a:endParaRPr>
          </a:p>
        </p:txBody>
      </p:sp>
      <p:sp>
        <p:nvSpPr>
          <p:cNvPr id="79" name="Subtitle 1">
            <a:extLst>
              <a:ext uri="{FF2B5EF4-FFF2-40B4-BE49-F238E27FC236}">
                <a16:creationId xmlns:a16="http://schemas.microsoft.com/office/drawing/2014/main" id="{FEA9CF03-8D5C-435C-BA95-C0551FF7E9E2}"/>
              </a:ext>
            </a:extLst>
          </p:cNvPr>
          <p:cNvSpPr txBox="1"/>
          <p:nvPr/>
        </p:nvSpPr>
        <p:spPr>
          <a:xfrm>
            <a:off x="4482392" y="3088644"/>
            <a:ext cx="183645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Average financial </a:t>
            </a:r>
            <a:r>
              <a:rPr lang="en-GB" sz="1200" dirty="0">
                <a:solidFill>
                  <a:srgbClr val="5DD5FF"/>
                </a:solidFill>
              </a:rPr>
              <a:t>losses</a:t>
            </a:r>
            <a:r>
              <a:rPr lang="en-GB" sz="1200" dirty="0">
                <a:solidFill>
                  <a:srgbClr val="404040"/>
                </a:solidFill>
              </a:rPr>
              <a:t>:</a:t>
            </a:r>
          </a:p>
        </p:txBody>
      </p:sp>
      <p:sp>
        <p:nvSpPr>
          <p:cNvPr id="80" name="Subtitle 1">
            <a:extLst>
              <a:ext uri="{FF2B5EF4-FFF2-40B4-BE49-F238E27FC236}">
                <a16:creationId xmlns:a16="http://schemas.microsoft.com/office/drawing/2014/main" id="{C66DDBB6-B8F1-45B0-A6FB-0905695B112F}"/>
              </a:ext>
            </a:extLst>
          </p:cNvPr>
          <p:cNvSpPr txBox="1"/>
          <p:nvPr/>
        </p:nvSpPr>
        <p:spPr>
          <a:xfrm>
            <a:off x="4450878" y="3248902"/>
            <a:ext cx="1886115"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4800" b="1" dirty="0">
                <a:solidFill>
                  <a:srgbClr val="404040"/>
                </a:solidFill>
              </a:rPr>
              <a:t>£30k</a:t>
            </a:r>
          </a:p>
        </p:txBody>
      </p:sp>
      <p:sp>
        <p:nvSpPr>
          <p:cNvPr id="82" name="Subtitle 1">
            <a:extLst>
              <a:ext uri="{FF2B5EF4-FFF2-40B4-BE49-F238E27FC236}">
                <a16:creationId xmlns:a16="http://schemas.microsoft.com/office/drawing/2014/main" id="{688CD40A-3E0A-432A-B0B2-82337473E23E}"/>
              </a:ext>
            </a:extLst>
          </p:cNvPr>
          <p:cNvSpPr txBox="1"/>
          <p:nvPr/>
        </p:nvSpPr>
        <p:spPr>
          <a:xfrm>
            <a:off x="4482393" y="2250678"/>
            <a:ext cx="1854600" cy="7386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have been </a:t>
            </a:r>
            <a:r>
              <a:rPr lang="en-GB" sz="1400" b="1" dirty="0">
                <a:solidFill>
                  <a:srgbClr val="5DD5FF"/>
                </a:solidFill>
              </a:rPr>
              <a:t>negatively</a:t>
            </a:r>
            <a:r>
              <a:rPr lang="en-GB" sz="1400" b="1" dirty="0">
                <a:solidFill>
                  <a:srgbClr val="404040"/>
                </a:solidFill>
              </a:rPr>
              <a:t> impacted, financially, since </a:t>
            </a:r>
            <a:r>
              <a:rPr lang="en-GB" sz="1400" b="1" dirty="0">
                <a:solidFill>
                  <a:srgbClr val="5DD5FF"/>
                </a:solidFill>
              </a:rPr>
              <a:t>1</a:t>
            </a:r>
            <a:r>
              <a:rPr lang="en-GB" sz="1400" b="1" baseline="30000" dirty="0">
                <a:solidFill>
                  <a:srgbClr val="5DD5FF"/>
                </a:solidFill>
              </a:rPr>
              <a:t>st</a:t>
            </a:r>
            <a:r>
              <a:rPr lang="en-GB" sz="1400" b="1" dirty="0">
                <a:solidFill>
                  <a:srgbClr val="5DD5FF"/>
                </a:solidFill>
              </a:rPr>
              <a:t> March</a:t>
            </a:r>
            <a:r>
              <a:rPr lang="en-GB" sz="1400" b="1" dirty="0">
                <a:solidFill>
                  <a:srgbClr val="404040"/>
                </a:solidFill>
              </a:rPr>
              <a:t>.</a:t>
            </a:r>
          </a:p>
        </p:txBody>
      </p:sp>
      <p:sp>
        <p:nvSpPr>
          <p:cNvPr id="91" name="Subtitle 1">
            <a:extLst>
              <a:ext uri="{FF2B5EF4-FFF2-40B4-BE49-F238E27FC236}">
                <a16:creationId xmlns:a16="http://schemas.microsoft.com/office/drawing/2014/main" id="{1433CBD6-D2AF-4412-878D-BB0F655E5B55}"/>
              </a:ext>
            </a:extLst>
          </p:cNvPr>
          <p:cNvSpPr txBox="1"/>
          <p:nvPr/>
        </p:nvSpPr>
        <p:spPr>
          <a:xfrm>
            <a:off x="6763345" y="2816678"/>
            <a:ext cx="1610182"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000" b="1" dirty="0">
                <a:solidFill>
                  <a:schemeClr val="bg1"/>
                </a:solidFill>
              </a:rPr>
              <a:t>Will require alternative work upon returning to their role</a:t>
            </a:r>
          </a:p>
        </p:txBody>
      </p:sp>
      <p:sp>
        <p:nvSpPr>
          <p:cNvPr id="92" name="Subtitle 1">
            <a:extLst>
              <a:ext uri="{FF2B5EF4-FFF2-40B4-BE49-F238E27FC236}">
                <a16:creationId xmlns:a16="http://schemas.microsoft.com/office/drawing/2014/main" id="{9F95766E-E8A3-401B-B6C9-75AF85993244}"/>
              </a:ext>
            </a:extLst>
          </p:cNvPr>
          <p:cNvSpPr txBox="1"/>
          <p:nvPr/>
        </p:nvSpPr>
        <p:spPr>
          <a:xfrm>
            <a:off x="6763344" y="2341311"/>
            <a:ext cx="3630719"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100" b="1" dirty="0">
                <a:solidFill>
                  <a:schemeClr val="bg1"/>
                </a:solidFill>
              </a:rPr>
              <a:t>Unable to reopen to full service immediately</a:t>
            </a:r>
          </a:p>
        </p:txBody>
      </p:sp>
      <p:grpSp>
        <p:nvGrpSpPr>
          <p:cNvPr id="6" name="Group 5">
            <a:extLst>
              <a:ext uri="{FF2B5EF4-FFF2-40B4-BE49-F238E27FC236}">
                <a16:creationId xmlns:a16="http://schemas.microsoft.com/office/drawing/2014/main" id="{E91A77BE-40D3-4131-AE4F-A7ADD62A5A2A}"/>
              </a:ext>
            </a:extLst>
          </p:cNvPr>
          <p:cNvGrpSpPr/>
          <p:nvPr/>
        </p:nvGrpSpPr>
        <p:grpSpPr>
          <a:xfrm>
            <a:off x="8373526" y="5341443"/>
            <a:ext cx="3185522" cy="784800"/>
            <a:chOff x="3720103" y="5642628"/>
            <a:chExt cx="3511329" cy="865068"/>
          </a:xfrm>
        </p:grpSpPr>
        <p:pic>
          <p:nvPicPr>
            <p:cNvPr id="5" name="Graphic 4">
              <a:extLst>
                <a:ext uri="{FF2B5EF4-FFF2-40B4-BE49-F238E27FC236}">
                  <a16:creationId xmlns:a16="http://schemas.microsoft.com/office/drawing/2014/main" id="{C248A87D-AAE9-4E18-B27D-C4F832CE0E8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20103" y="5642628"/>
              <a:ext cx="315015" cy="861430"/>
            </a:xfrm>
            <a:prstGeom prst="rect">
              <a:avLst/>
            </a:prstGeom>
          </p:spPr>
        </p:pic>
        <p:pic>
          <p:nvPicPr>
            <p:cNvPr id="93" name="Graphic 92">
              <a:extLst>
                <a:ext uri="{FF2B5EF4-FFF2-40B4-BE49-F238E27FC236}">
                  <a16:creationId xmlns:a16="http://schemas.microsoft.com/office/drawing/2014/main" id="{48113AAC-3935-4BEC-9A79-E237063B34D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075249" y="5642628"/>
              <a:ext cx="315015" cy="861430"/>
            </a:xfrm>
            <a:prstGeom prst="rect">
              <a:avLst/>
            </a:prstGeom>
          </p:spPr>
        </p:pic>
        <p:pic>
          <p:nvPicPr>
            <p:cNvPr id="94" name="Graphic 93">
              <a:extLst>
                <a:ext uri="{FF2B5EF4-FFF2-40B4-BE49-F238E27FC236}">
                  <a16:creationId xmlns:a16="http://schemas.microsoft.com/office/drawing/2014/main" id="{0F030E4F-C3E0-40F6-B928-99E23C90B70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30395" y="5642628"/>
              <a:ext cx="315015" cy="861430"/>
            </a:xfrm>
            <a:prstGeom prst="rect">
              <a:avLst/>
            </a:prstGeom>
          </p:spPr>
        </p:pic>
        <p:pic>
          <p:nvPicPr>
            <p:cNvPr id="95" name="Graphic 94">
              <a:extLst>
                <a:ext uri="{FF2B5EF4-FFF2-40B4-BE49-F238E27FC236}">
                  <a16:creationId xmlns:a16="http://schemas.microsoft.com/office/drawing/2014/main" id="{3D888707-586B-4392-AA6C-773AF33CB6E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85541" y="5642628"/>
              <a:ext cx="315015" cy="861430"/>
            </a:xfrm>
            <a:prstGeom prst="rect">
              <a:avLst/>
            </a:prstGeom>
          </p:spPr>
        </p:pic>
        <p:pic>
          <p:nvPicPr>
            <p:cNvPr id="98" name="Graphic 97">
              <a:extLst>
                <a:ext uri="{FF2B5EF4-FFF2-40B4-BE49-F238E27FC236}">
                  <a16:creationId xmlns:a16="http://schemas.microsoft.com/office/drawing/2014/main" id="{3782E023-AC8F-44BC-9A88-5527781B86C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50979" y="5642628"/>
              <a:ext cx="315015" cy="861430"/>
            </a:xfrm>
            <a:prstGeom prst="rect">
              <a:avLst/>
            </a:prstGeom>
          </p:spPr>
        </p:pic>
        <p:pic>
          <p:nvPicPr>
            <p:cNvPr id="99" name="Graphic 98">
              <a:extLst>
                <a:ext uri="{FF2B5EF4-FFF2-40B4-BE49-F238E27FC236}">
                  <a16:creationId xmlns:a16="http://schemas.microsoft.com/office/drawing/2014/main" id="{CD653362-FE93-49D5-9927-FA2D46670B2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06125" y="5642628"/>
              <a:ext cx="315015" cy="861430"/>
            </a:xfrm>
            <a:prstGeom prst="rect">
              <a:avLst/>
            </a:prstGeom>
          </p:spPr>
        </p:pic>
        <p:pic>
          <p:nvPicPr>
            <p:cNvPr id="100" name="Graphic 99">
              <a:extLst>
                <a:ext uri="{FF2B5EF4-FFF2-40B4-BE49-F238E27FC236}">
                  <a16:creationId xmlns:a16="http://schemas.microsoft.com/office/drawing/2014/main" id="{01770E1C-E965-4B1F-9C18-294F8AE04EC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561271" y="5642628"/>
              <a:ext cx="315015" cy="861430"/>
            </a:xfrm>
            <a:prstGeom prst="rect">
              <a:avLst/>
            </a:prstGeom>
          </p:spPr>
        </p:pic>
        <p:pic>
          <p:nvPicPr>
            <p:cNvPr id="101" name="Graphic 100">
              <a:extLst>
                <a:ext uri="{FF2B5EF4-FFF2-40B4-BE49-F238E27FC236}">
                  <a16:creationId xmlns:a16="http://schemas.microsoft.com/office/drawing/2014/main" id="{532F353B-B9DB-4431-BD53-87F8B5900031}"/>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16417" y="5642628"/>
              <a:ext cx="315015" cy="861430"/>
            </a:xfrm>
            <a:prstGeom prst="rect">
              <a:avLst/>
            </a:prstGeom>
          </p:spPr>
        </p:pic>
        <p:pic>
          <p:nvPicPr>
            <p:cNvPr id="70" name="Graphic 69">
              <a:extLst>
                <a:ext uri="{FF2B5EF4-FFF2-40B4-BE49-F238E27FC236}">
                  <a16:creationId xmlns:a16="http://schemas.microsoft.com/office/drawing/2014/main" id="{917F8E18-D3E6-FF4D-A96D-CE3D14B10F0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495832" y="5642628"/>
              <a:ext cx="315015" cy="861430"/>
            </a:xfrm>
            <a:prstGeom prst="rect">
              <a:avLst/>
            </a:prstGeom>
          </p:spPr>
        </p:pic>
        <p:pic>
          <p:nvPicPr>
            <p:cNvPr id="71" name="Graphic 70">
              <a:extLst>
                <a:ext uri="{FF2B5EF4-FFF2-40B4-BE49-F238E27FC236}">
                  <a16:creationId xmlns:a16="http://schemas.microsoft.com/office/drawing/2014/main" id="{8F71B637-B322-744D-B6A8-A5C2ECCAF79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5140686" y="5642628"/>
              <a:ext cx="316346" cy="865068"/>
            </a:xfrm>
            <a:prstGeom prst="rect">
              <a:avLst/>
            </a:prstGeom>
          </p:spPr>
        </p:pic>
      </p:grpSp>
      <p:sp>
        <p:nvSpPr>
          <p:cNvPr id="102" name="Subtitle 1">
            <a:extLst>
              <a:ext uri="{FF2B5EF4-FFF2-40B4-BE49-F238E27FC236}">
                <a16:creationId xmlns:a16="http://schemas.microsoft.com/office/drawing/2014/main" id="{12F9B91C-1B7D-46EE-80D0-6817FC84839F}"/>
              </a:ext>
            </a:extLst>
          </p:cNvPr>
          <p:cNvSpPr txBox="1"/>
          <p:nvPr/>
        </p:nvSpPr>
        <p:spPr>
          <a:xfrm>
            <a:off x="6216054" y="5358966"/>
            <a:ext cx="2121065"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rgbClr val="FF5D5D"/>
                </a:solidFill>
              </a:rPr>
              <a:t>51% </a:t>
            </a:r>
            <a:r>
              <a:rPr lang="en-GB" sz="1200" dirty="0">
                <a:solidFill>
                  <a:srgbClr val="404040"/>
                </a:solidFill>
              </a:rPr>
              <a:t>of workforce rely on sector bodies (including CIMSPA) for information regarding a safe return to work..</a:t>
            </a:r>
          </a:p>
        </p:txBody>
      </p:sp>
      <p:grpSp>
        <p:nvGrpSpPr>
          <p:cNvPr id="7" name="Group 6">
            <a:extLst>
              <a:ext uri="{FF2B5EF4-FFF2-40B4-BE49-F238E27FC236}">
                <a16:creationId xmlns:a16="http://schemas.microsoft.com/office/drawing/2014/main" id="{9BFF840A-6B1E-45AE-BB3D-ADB2DBD800DD}"/>
              </a:ext>
            </a:extLst>
          </p:cNvPr>
          <p:cNvGrpSpPr/>
          <p:nvPr/>
        </p:nvGrpSpPr>
        <p:grpSpPr>
          <a:xfrm>
            <a:off x="2754850" y="2944567"/>
            <a:ext cx="1485357" cy="1052485"/>
            <a:chOff x="2754850" y="2818346"/>
            <a:chExt cx="1485357" cy="1052485"/>
          </a:xfrm>
        </p:grpSpPr>
        <p:sp>
          <p:nvSpPr>
            <p:cNvPr id="103" name="Subtitle 1">
              <a:extLst>
                <a:ext uri="{FF2B5EF4-FFF2-40B4-BE49-F238E27FC236}">
                  <a16:creationId xmlns:a16="http://schemas.microsoft.com/office/drawing/2014/main" id="{3EFA9CCD-BD6E-4877-9758-8B64665E1CE1}"/>
                </a:ext>
              </a:extLst>
            </p:cNvPr>
            <p:cNvSpPr txBox="1"/>
            <p:nvPr/>
          </p:nvSpPr>
          <p:spPr>
            <a:xfrm>
              <a:off x="2754850" y="3087297"/>
              <a:ext cx="1485357"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Learners Cancelling</a:t>
              </a:r>
              <a:endParaRPr lang="en-GB" sz="1100" spc="-70" dirty="0">
                <a:solidFill>
                  <a:srgbClr val="404040"/>
                </a:solidFill>
              </a:endParaRPr>
            </a:p>
          </p:txBody>
        </p:sp>
        <p:sp>
          <p:nvSpPr>
            <p:cNvPr id="104" name="Subtitle 1">
              <a:extLst>
                <a:ext uri="{FF2B5EF4-FFF2-40B4-BE49-F238E27FC236}">
                  <a16:creationId xmlns:a16="http://schemas.microsoft.com/office/drawing/2014/main" id="{1D8F6C14-E8CD-459D-892C-48B4938E58AF}"/>
                </a:ext>
              </a:extLst>
            </p:cNvPr>
            <p:cNvSpPr txBox="1"/>
            <p:nvPr/>
          </p:nvSpPr>
          <p:spPr>
            <a:xfrm>
              <a:off x="2754850" y="3353579"/>
              <a:ext cx="1398625"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Self-isolation</a:t>
              </a:r>
              <a:endParaRPr lang="en-GB" sz="1100" spc="-70" dirty="0">
                <a:solidFill>
                  <a:srgbClr val="404040"/>
                </a:solidFill>
              </a:endParaRPr>
            </a:p>
          </p:txBody>
        </p:sp>
        <p:sp>
          <p:nvSpPr>
            <p:cNvPr id="105" name="Subtitle 1">
              <a:extLst>
                <a:ext uri="{FF2B5EF4-FFF2-40B4-BE49-F238E27FC236}">
                  <a16:creationId xmlns:a16="http://schemas.microsoft.com/office/drawing/2014/main" id="{5AFC2B8A-B6C4-4F13-9B79-4F2FA4AE4EEF}"/>
                </a:ext>
              </a:extLst>
            </p:cNvPr>
            <p:cNvSpPr txBox="1"/>
            <p:nvPr/>
          </p:nvSpPr>
          <p:spPr>
            <a:xfrm>
              <a:off x="2754850" y="2818346"/>
              <a:ext cx="1485357"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100" dirty="0">
                  <a:solidFill>
                    <a:srgbClr val="404040"/>
                  </a:solidFill>
                </a:rPr>
                <a:t>Facility Closure</a:t>
              </a:r>
              <a:endParaRPr lang="en-GB" sz="1100" spc="-70" dirty="0">
                <a:solidFill>
                  <a:srgbClr val="404040"/>
                </a:solidFill>
              </a:endParaRPr>
            </a:p>
          </p:txBody>
        </p:sp>
        <p:sp>
          <p:nvSpPr>
            <p:cNvPr id="106" name="Subtitle 1">
              <a:extLst>
                <a:ext uri="{FF2B5EF4-FFF2-40B4-BE49-F238E27FC236}">
                  <a16:creationId xmlns:a16="http://schemas.microsoft.com/office/drawing/2014/main" id="{1126B551-FFBC-45BB-B651-2058E5CFDA71}"/>
                </a:ext>
              </a:extLst>
            </p:cNvPr>
            <p:cNvSpPr txBox="1"/>
            <p:nvPr/>
          </p:nvSpPr>
          <p:spPr>
            <a:xfrm>
              <a:off x="2754850" y="3609221"/>
              <a:ext cx="1309416"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endParaRPr lang="en-GB" sz="1100" spc="-70" dirty="0">
                <a:solidFill>
                  <a:srgbClr val="404040"/>
                </a:solidFill>
              </a:endParaRPr>
            </a:p>
          </p:txBody>
        </p:sp>
      </p:grpSp>
      <p:sp>
        <p:nvSpPr>
          <p:cNvPr id="8" name="Rectangle 7">
            <a:extLst>
              <a:ext uri="{FF2B5EF4-FFF2-40B4-BE49-F238E27FC236}">
                <a16:creationId xmlns:a16="http://schemas.microsoft.com/office/drawing/2014/main" id="{4BDD25B1-666A-41D4-A4DE-2EC43111D505}"/>
              </a:ext>
            </a:extLst>
          </p:cNvPr>
          <p:cNvSpPr/>
          <p:nvPr/>
        </p:nvSpPr>
        <p:spPr>
          <a:xfrm>
            <a:off x="2541230" y="2981871"/>
            <a:ext cx="190452" cy="190452"/>
          </a:xfrm>
          <a:prstGeom prst="rect">
            <a:avLst/>
          </a:prstGeom>
          <a:solidFill>
            <a:srgbClr val="5DD5F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08" name="Rectangle 107">
            <a:extLst>
              <a:ext uri="{FF2B5EF4-FFF2-40B4-BE49-F238E27FC236}">
                <a16:creationId xmlns:a16="http://schemas.microsoft.com/office/drawing/2014/main" id="{FB6B85B1-F9F4-4C9E-A743-E81337DBC1B6}"/>
              </a:ext>
            </a:extLst>
          </p:cNvPr>
          <p:cNvSpPr/>
          <p:nvPr/>
        </p:nvSpPr>
        <p:spPr>
          <a:xfrm>
            <a:off x="2541230" y="3249807"/>
            <a:ext cx="190452" cy="190452"/>
          </a:xfrm>
          <a:prstGeom prst="rect">
            <a:avLst/>
          </a:prstGeom>
          <a:solidFill>
            <a:srgbClr val="BFBFB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09" name="Rectangle 108">
            <a:extLst>
              <a:ext uri="{FF2B5EF4-FFF2-40B4-BE49-F238E27FC236}">
                <a16:creationId xmlns:a16="http://schemas.microsoft.com/office/drawing/2014/main" id="{4F7743ED-5B6B-4A3C-B537-3B7D0EF10AE7}"/>
              </a:ext>
            </a:extLst>
          </p:cNvPr>
          <p:cNvSpPr/>
          <p:nvPr/>
        </p:nvSpPr>
        <p:spPr>
          <a:xfrm>
            <a:off x="2541230" y="3516089"/>
            <a:ext cx="190452" cy="190452"/>
          </a:xfrm>
          <a:prstGeom prst="rect">
            <a:avLst/>
          </a:prstGeom>
          <a:solidFill>
            <a:srgbClr val="D9D9D9"/>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111" name="Subtitle 1">
            <a:extLst>
              <a:ext uri="{FF2B5EF4-FFF2-40B4-BE49-F238E27FC236}">
                <a16:creationId xmlns:a16="http://schemas.microsoft.com/office/drawing/2014/main" id="{78E12B6B-C7F4-4D12-9B2D-7A382CEB3741}"/>
              </a:ext>
            </a:extLst>
          </p:cNvPr>
          <p:cNvSpPr txBox="1"/>
          <p:nvPr/>
        </p:nvSpPr>
        <p:spPr>
          <a:xfrm>
            <a:off x="1444575" y="3779358"/>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75%</a:t>
            </a:r>
            <a:endParaRPr lang="en-GB" sz="900" spc="-70" dirty="0">
              <a:solidFill>
                <a:srgbClr val="404040"/>
              </a:solidFill>
            </a:endParaRPr>
          </a:p>
        </p:txBody>
      </p:sp>
      <p:sp>
        <p:nvSpPr>
          <p:cNvPr id="112" name="Subtitle 1">
            <a:extLst>
              <a:ext uri="{FF2B5EF4-FFF2-40B4-BE49-F238E27FC236}">
                <a16:creationId xmlns:a16="http://schemas.microsoft.com/office/drawing/2014/main" id="{D2E26762-0A3C-4B9D-B65E-441536F8908E}"/>
              </a:ext>
            </a:extLst>
          </p:cNvPr>
          <p:cNvSpPr txBox="1"/>
          <p:nvPr/>
        </p:nvSpPr>
        <p:spPr>
          <a:xfrm>
            <a:off x="548096" y="2971198"/>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15%</a:t>
            </a:r>
            <a:endParaRPr lang="en-GB" sz="900" spc="-70" dirty="0">
              <a:solidFill>
                <a:srgbClr val="404040"/>
              </a:solidFill>
            </a:endParaRPr>
          </a:p>
        </p:txBody>
      </p:sp>
      <p:sp>
        <p:nvSpPr>
          <p:cNvPr id="113" name="Subtitle 1">
            <a:extLst>
              <a:ext uri="{FF2B5EF4-FFF2-40B4-BE49-F238E27FC236}">
                <a16:creationId xmlns:a16="http://schemas.microsoft.com/office/drawing/2014/main" id="{5BDABB2B-D569-4A72-B4EC-3D0EA2AE7792}"/>
              </a:ext>
            </a:extLst>
          </p:cNvPr>
          <p:cNvSpPr txBox="1"/>
          <p:nvPr/>
        </p:nvSpPr>
        <p:spPr>
          <a:xfrm>
            <a:off x="913146" y="2645070"/>
            <a:ext cx="386757" cy="2308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900" dirty="0">
                <a:solidFill>
                  <a:srgbClr val="404040"/>
                </a:solidFill>
              </a:rPr>
              <a:t>10%</a:t>
            </a:r>
            <a:endParaRPr lang="en-GB" sz="900" spc="-70" dirty="0">
              <a:solidFill>
                <a:srgbClr val="404040"/>
              </a:solidFill>
            </a:endParaRPr>
          </a:p>
        </p:txBody>
      </p:sp>
      <p:sp>
        <p:nvSpPr>
          <p:cNvPr id="73" name="Subtitle 1">
            <a:extLst>
              <a:ext uri="{FF2B5EF4-FFF2-40B4-BE49-F238E27FC236}">
                <a16:creationId xmlns:a16="http://schemas.microsoft.com/office/drawing/2014/main" id="{28D99E43-BA9C-41DA-A341-67F1EA06C209}"/>
              </a:ext>
            </a:extLst>
          </p:cNvPr>
          <p:cNvSpPr txBox="1"/>
          <p:nvPr/>
        </p:nvSpPr>
        <p:spPr>
          <a:xfrm>
            <a:off x="4482393" y="4823058"/>
            <a:ext cx="1613607"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of employers currently paying rent. 15% of those are receiving </a:t>
            </a:r>
            <a:r>
              <a:rPr lang="en-GB" sz="1400" b="1" dirty="0">
                <a:solidFill>
                  <a:srgbClr val="5DD5FF"/>
                </a:solidFill>
              </a:rPr>
              <a:t>pressure</a:t>
            </a:r>
            <a:r>
              <a:rPr lang="en-GB" sz="1400" b="1" dirty="0">
                <a:solidFill>
                  <a:srgbClr val="404040"/>
                </a:solidFill>
              </a:rPr>
              <a:t> regarding rental payments.</a:t>
            </a:r>
          </a:p>
        </p:txBody>
      </p:sp>
      <p:sp>
        <p:nvSpPr>
          <p:cNvPr id="77" name="Subtitle 1">
            <a:extLst>
              <a:ext uri="{FF2B5EF4-FFF2-40B4-BE49-F238E27FC236}">
                <a16:creationId xmlns:a16="http://schemas.microsoft.com/office/drawing/2014/main" id="{CACED8C0-CA7F-4AD1-92FF-1D0919D42D1C}"/>
              </a:ext>
            </a:extLst>
          </p:cNvPr>
          <p:cNvSpPr txBox="1"/>
          <p:nvPr/>
        </p:nvSpPr>
        <p:spPr>
          <a:xfrm>
            <a:off x="4476134" y="3947187"/>
            <a:ext cx="1842715" cy="11079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6600" b="1" dirty="0">
                <a:solidFill>
                  <a:srgbClr val="5DD5FF"/>
                </a:solidFill>
              </a:rPr>
              <a:t>45</a:t>
            </a:r>
            <a:r>
              <a:rPr lang="en-GB" sz="4000" b="1" dirty="0">
                <a:solidFill>
                  <a:srgbClr val="5DD5FF"/>
                </a:solidFill>
              </a:rPr>
              <a:t>%</a:t>
            </a:r>
            <a:endParaRPr lang="en-GB" sz="8800" b="1" dirty="0">
              <a:solidFill>
                <a:srgbClr val="5DD5FF"/>
              </a:solidFill>
            </a:endParaRPr>
          </a:p>
        </p:txBody>
      </p:sp>
      <p:cxnSp>
        <p:nvCxnSpPr>
          <p:cNvPr id="67" name="Straight Connector 66">
            <a:extLst>
              <a:ext uri="{FF2B5EF4-FFF2-40B4-BE49-F238E27FC236}">
                <a16:creationId xmlns:a16="http://schemas.microsoft.com/office/drawing/2014/main" id="{CFCD2CE9-7346-4521-B124-B1AB6ED1707D}"/>
              </a:ext>
            </a:extLst>
          </p:cNvPr>
          <p:cNvCxnSpPr>
            <a:cxnSpLocks/>
          </p:cNvCxnSpPr>
          <p:nvPr/>
        </p:nvCxnSpPr>
        <p:spPr>
          <a:xfrm flipH="1">
            <a:off x="598714" y="1405361"/>
            <a:ext cx="3633109"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cxnSp>
        <p:nvCxnSpPr>
          <p:cNvPr id="68" name="Straight Connector 67">
            <a:extLst>
              <a:ext uri="{FF2B5EF4-FFF2-40B4-BE49-F238E27FC236}">
                <a16:creationId xmlns:a16="http://schemas.microsoft.com/office/drawing/2014/main" id="{59D1047A-C6A1-48F2-A587-18E7C86E738A}"/>
              </a:ext>
            </a:extLst>
          </p:cNvPr>
          <p:cNvCxnSpPr>
            <a:cxnSpLocks/>
          </p:cNvCxnSpPr>
          <p:nvPr/>
        </p:nvCxnSpPr>
        <p:spPr>
          <a:xfrm flipH="1">
            <a:off x="4390264" y="1405361"/>
            <a:ext cx="1946730"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sp>
        <p:nvSpPr>
          <p:cNvPr id="107" name="Rectangle 106">
            <a:extLst>
              <a:ext uri="{FF2B5EF4-FFF2-40B4-BE49-F238E27FC236}">
                <a16:creationId xmlns:a16="http://schemas.microsoft.com/office/drawing/2014/main" id="{3E44392C-BED7-4FFB-BA74-F195FA3998EC}"/>
              </a:ext>
            </a:extLst>
          </p:cNvPr>
          <p:cNvSpPr/>
          <p:nvPr/>
        </p:nvSpPr>
        <p:spPr>
          <a:xfrm>
            <a:off x="193162" y="1196184"/>
            <a:ext cx="6218038" cy="5355310"/>
          </a:xfrm>
          <a:prstGeom prst="rect">
            <a:avLst/>
          </a:prstGeom>
          <a:solidFill>
            <a:schemeClr val="bg1">
              <a:alpha val="96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110" name="Rectangle 5">
            <a:extLst>
              <a:ext uri="{FF2B5EF4-FFF2-40B4-BE49-F238E27FC236}">
                <a16:creationId xmlns:a16="http://schemas.microsoft.com/office/drawing/2014/main" id="{94DDF1D3-958A-4240-BDBD-E3C603430C43}"/>
              </a:ext>
            </a:extLst>
          </p:cNvPr>
          <p:cNvSpPr/>
          <p:nvPr/>
        </p:nvSpPr>
        <p:spPr>
          <a:xfrm>
            <a:off x="256124" y="1151079"/>
            <a:ext cx="6059878" cy="2740237"/>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14" name="Subtitle 1">
            <a:extLst>
              <a:ext uri="{FF2B5EF4-FFF2-40B4-BE49-F238E27FC236}">
                <a16:creationId xmlns:a16="http://schemas.microsoft.com/office/drawing/2014/main" id="{6A912C0C-A067-4F57-AB31-E27C148A9E05}"/>
              </a:ext>
            </a:extLst>
          </p:cNvPr>
          <p:cNvSpPr txBox="1"/>
          <p:nvPr/>
        </p:nvSpPr>
        <p:spPr>
          <a:xfrm>
            <a:off x="1037490" y="1404799"/>
            <a:ext cx="4884303" cy="22467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000" b="1" dirty="0">
                <a:solidFill>
                  <a:schemeClr val="tx1"/>
                </a:solidFill>
              </a:rPr>
              <a:t>“The UK government seem to have put gyms into the same box as pubs. We are fully safe and now being </a:t>
            </a:r>
            <a:r>
              <a:rPr lang="en-GB" sz="2000" b="1" dirty="0">
                <a:solidFill>
                  <a:srgbClr val="FF5D5D"/>
                </a:solidFill>
              </a:rPr>
              <a:t>forced to close </a:t>
            </a:r>
            <a:r>
              <a:rPr lang="en-GB" sz="2000" b="1" u="sng" dirty="0">
                <a:solidFill>
                  <a:srgbClr val="FF5D5D"/>
                </a:solidFill>
              </a:rPr>
              <a:t>again</a:t>
            </a:r>
            <a:r>
              <a:rPr lang="en-GB" sz="2000" b="1" dirty="0">
                <a:solidFill>
                  <a:srgbClr val="FF5D5D"/>
                </a:solidFill>
              </a:rPr>
              <a:t> </a:t>
            </a:r>
            <a:r>
              <a:rPr lang="en-GB" sz="2000" b="1" dirty="0">
                <a:solidFill>
                  <a:schemeClr val="tx1"/>
                </a:solidFill>
              </a:rPr>
              <a:t>even though our industry saves the NHS millions every year by keeping people active and healthy (in a newly </a:t>
            </a:r>
            <a:r>
              <a:rPr lang="en-GB" sz="2000" b="1" i="1" dirty="0" err="1">
                <a:solidFill>
                  <a:schemeClr val="tx1"/>
                </a:solidFill>
              </a:rPr>
              <a:t>covid</a:t>
            </a:r>
            <a:r>
              <a:rPr lang="en-GB" sz="2000" b="1" i="1" dirty="0">
                <a:solidFill>
                  <a:schemeClr val="tx1"/>
                </a:solidFill>
              </a:rPr>
              <a:t>-secure </a:t>
            </a:r>
            <a:r>
              <a:rPr lang="en-GB" sz="2000" b="1" dirty="0">
                <a:solidFill>
                  <a:schemeClr val="tx1"/>
                </a:solidFill>
              </a:rPr>
              <a:t>way!)”</a:t>
            </a:r>
          </a:p>
        </p:txBody>
      </p:sp>
      <p:sp>
        <p:nvSpPr>
          <p:cNvPr id="69" name="object 4">
            <a:extLst>
              <a:ext uri="{FF2B5EF4-FFF2-40B4-BE49-F238E27FC236}">
                <a16:creationId xmlns:a16="http://schemas.microsoft.com/office/drawing/2014/main" id="{516390B4-62A9-4B7A-9523-BF91858C0DB4}"/>
              </a:ext>
            </a:extLst>
          </p:cNvPr>
          <p:cNvSpPr/>
          <p:nvPr/>
        </p:nvSpPr>
        <p:spPr>
          <a:xfrm>
            <a:off x="0" y="4941393"/>
            <a:ext cx="1930252" cy="19166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9131" y="14353"/>
                </a:lnTo>
                <a:lnTo>
                  <a:pt x="8808" y="14161"/>
                </a:lnTo>
                <a:lnTo>
                  <a:pt x="8490" y="13963"/>
                </a:lnTo>
                <a:lnTo>
                  <a:pt x="8178" y="13759"/>
                </a:lnTo>
                <a:lnTo>
                  <a:pt x="7870" y="13549"/>
                </a:lnTo>
                <a:lnTo>
                  <a:pt x="7567" y="13333"/>
                </a:lnTo>
                <a:lnTo>
                  <a:pt x="7269" y="13112"/>
                </a:lnTo>
                <a:lnTo>
                  <a:pt x="6976" y="12885"/>
                </a:lnTo>
                <a:lnTo>
                  <a:pt x="6688" y="12653"/>
                </a:lnTo>
                <a:lnTo>
                  <a:pt x="6406" y="12415"/>
                </a:lnTo>
                <a:lnTo>
                  <a:pt x="6128" y="12173"/>
                </a:lnTo>
                <a:lnTo>
                  <a:pt x="5856" y="11925"/>
                </a:lnTo>
                <a:lnTo>
                  <a:pt x="5590" y="11672"/>
                </a:lnTo>
                <a:lnTo>
                  <a:pt x="5328" y="11414"/>
                </a:lnTo>
                <a:lnTo>
                  <a:pt x="5072" y="11151"/>
                </a:lnTo>
                <a:lnTo>
                  <a:pt x="4822" y="10884"/>
                </a:lnTo>
                <a:lnTo>
                  <a:pt x="4556" y="10589"/>
                </a:lnTo>
                <a:lnTo>
                  <a:pt x="4494" y="10518"/>
                </a:lnTo>
                <a:lnTo>
                  <a:pt x="4472" y="10495"/>
                </a:lnTo>
                <a:lnTo>
                  <a:pt x="4185" y="10161"/>
                </a:lnTo>
                <a:lnTo>
                  <a:pt x="3928" y="9848"/>
                </a:lnTo>
                <a:lnTo>
                  <a:pt x="3682" y="9533"/>
                </a:lnTo>
                <a:lnTo>
                  <a:pt x="3446" y="9215"/>
                </a:lnTo>
                <a:lnTo>
                  <a:pt x="3221" y="8895"/>
                </a:lnTo>
                <a:lnTo>
                  <a:pt x="3005" y="8574"/>
                </a:lnTo>
                <a:lnTo>
                  <a:pt x="2799" y="8251"/>
                </a:lnTo>
                <a:lnTo>
                  <a:pt x="2602" y="7928"/>
                </a:lnTo>
                <a:lnTo>
                  <a:pt x="2414" y="7604"/>
                </a:lnTo>
                <a:lnTo>
                  <a:pt x="2232" y="7282"/>
                </a:lnTo>
                <a:lnTo>
                  <a:pt x="2057" y="6956"/>
                </a:lnTo>
                <a:lnTo>
                  <a:pt x="1889" y="6627"/>
                </a:lnTo>
                <a:lnTo>
                  <a:pt x="1726" y="6294"/>
                </a:lnTo>
                <a:lnTo>
                  <a:pt x="1571" y="5958"/>
                </a:lnTo>
                <a:lnTo>
                  <a:pt x="1422" y="5619"/>
                </a:lnTo>
                <a:lnTo>
                  <a:pt x="1280" y="5277"/>
                </a:lnTo>
                <a:lnTo>
                  <a:pt x="1144" y="4932"/>
                </a:lnTo>
                <a:lnTo>
                  <a:pt x="1015" y="4584"/>
                </a:lnTo>
                <a:lnTo>
                  <a:pt x="893" y="4233"/>
                </a:lnTo>
                <a:lnTo>
                  <a:pt x="778" y="3879"/>
                </a:lnTo>
                <a:lnTo>
                  <a:pt x="670" y="3523"/>
                </a:lnTo>
                <a:lnTo>
                  <a:pt x="569" y="3164"/>
                </a:lnTo>
                <a:lnTo>
                  <a:pt x="475" y="2803"/>
                </a:lnTo>
                <a:lnTo>
                  <a:pt x="388" y="2439"/>
                </a:lnTo>
                <a:lnTo>
                  <a:pt x="309" y="2073"/>
                </a:lnTo>
                <a:lnTo>
                  <a:pt x="236" y="1705"/>
                </a:lnTo>
                <a:lnTo>
                  <a:pt x="171" y="1335"/>
                </a:lnTo>
                <a:lnTo>
                  <a:pt x="113" y="964"/>
                </a:lnTo>
                <a:lnTo>
                  <a:pt x="63" y="590"/>
                </a:lnTo>
                <a:lnTo>
                  <a:pt x="20" y="215"/>
                </a:lnTo>
                <a:lnTo>
                  <a:pt x="0" y="0"/>
                </a:lnTo>
                <a:close/>
              </a:path>
            </a:pathLst>
          </a:custGeom>
          <a:solidFill>
            <a:srgbClr val="1F3D6F"/>
          </a:solidFill>
          <a:ln w="12700">
            <a:miter lim="400000"/>
          </a:ln>
        </p:spPr>
        <p:txBody>
          <a:bodyPr lIns="45719" rIns="45719"/>
          <a:lstStyle/>
          <a:p>
            <a:endParaRPr/>
          </a:p>
        </p:txBody>
      </p:sp>
      <p:pic>
        <p:nvPicPr>
          <p:cNvPr id="86" name="Picture 7" descr="Picture 7">
            <a:extLst>
              <a:ext uri="{FF2B5EF4-FFF2-40B4-BE49-F238E27FC236}">
                <a16:creationId xmlns:a16="http://schemas.microsoft.com/office/drawing/2014/main" id="{7F2C8466-07A4-4060-9EF9-BFBA783655E6}"/>
              </a:ext>
            </a:extLst>
          </p:cNvPr>
          <p:cNvPicPr>
            <a:picLocks noChangeAspect="1"/>
          </p:cNvPicPr>
          <p:nvPr/>
        </p:nvPicPr>
        <p:blipFill>
          <a:blip r:embed="rId9"/>
          <a:stretch>
            <a:fillRect/>
          </a:stretch>
        </p:blipFill>
        <p:spPr>
          <a:xfrm>
            <a:off x="248602" y="6227907"/>
            <a:ext cx="312985" cy="453046"/>
          </a:xfrm>
          <a:prstGeom prst="rect">
            <a:avLst/>
          </a:prstGeom>
          <a:ln w="12700">
            <a:miter lim="400000"/>
          </a:ln>
        </p:spPr>
      </p:pic>
      <p:sp>
        <p:nvSpPr>
          <p:cNvPr id="72" name="Double Bracket 71">
            <a:extLst>
              <a:ext uri="{FF2B5EF4-FFF2-40B4-BE49-F238E27FC236}">
                <a16:creationId xmlns:a16="http://schemas.microsoft.com/office/drawing/2014/main" id="{69BE81A6-8E2D-412B-8284-63B290E847CA}"/>
              </a:ext>
            </a:extLst>
          </p:cNvPr>
          <p:cNvSpPr/>
          <p:nvPr/>
        </p:nvSpPr>
        <p:spPr>
          <a:xfrm>
            <a:off x="877587" y="4083080"/>
            <a:ext cx="5159002" cy="1940819"/>
          </a:xfrm>
          <a:prstGeom prst="bracketPair">
            <a:avLst>
              <a:gd name="adj" fmla="val 12082"/>
            </a:avLst>
          </a:prstGeom>
          <a:solidFill>
            <a:srgbClr val="F2F2F2"/>
          </a:solidFill>
          <a:ln w="38100" cap="flat">
            <a:solidFill>
              <a:srgbClr val="12316D"/>
            </a:solid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180000" tIns="180000" rIns="180000" bIns="180000" numCol="1" spcCol="38100" rtlCol="0" anchor="ctr">
            <a:spAutoFit/>
          </a:bodyPr>
          <a:lstStyle/>
          <a:p>
            <a:r>
              <a:rPr lang="en-GB" sz="1050" b="1" i="1" dirty="0">
                <a:solidFill>
                  <a:srgbClr val="404040"/>
                </a:solidFill>
                <a:latin typeface="Arial" panose="020B0604020202020204" pitchFamily="34" charset="0"/>
                <a:cs typeface="Arial" panose="020B0604020202020204" pitchFamily="34" charset="0"/>
              </a:rPr>
              <a:t>The Sport and Physical Activity sector is currently recognised as part of the Arts, Entertainment and Recreation sector by government. This has lead to misinterpretation of the sector, especially through the pandemic where the underestimation of job loss figures saw an initial lack of funding for the sector. Sports and Physical Activity industries make up around 61% of the wider Arts, Entertainment and Recreation sector. CIMSPA is currently collecting feedback from the sector on a piece of work to better define the sport and physical activity workforce which will help with future understanding of our sector.</a:t>
            </a:r>
          </a:p>
        </p:txBody>
      </p:sp>
      <p:sp>
        <p:nvSpPr>
          <p:cNvPr id="122" name="Subtitle 1">
            <a:extLst>
              <a:ext uri="{FF2B5EF4-FFF2-40B4-BE49-F238E27FC236}">
                <a16:creationId xmlns:a16="http://schemas.microsoft.com/office/drawing/2014/main" id="{CEB03C85-C6FA-0B4A-842B-8588B71AC020}"/>
              </a:ext>
            </a:extLst>
          </p:cNvPr>
          <p:cNvSpPr txBox="1"/>
          <p:nvPr/>
        </p:nvSpPr>
        <p:spPr>
          <a:xfrm>
            <a:off x="6900511" y="4532670"/>
            <a:ext cx="4779610"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“The support from CIMSPA with guidance on opening and access to guidelines is in a much clearer format.”</a:t>
            </a:r>
          </a:p>
        </p:txBody>
      </p:sp>
      <p:sp>
        <p:nvSpPr>
          <p:cNvPr id="117" name="Rectangle 5">
            <a:extLst>
              <a:ext uri="{FF2B5EF4-FFF2-40B4-BE49-F238E27FC236}">
                <a16:creationId xmlns:a16="http://schemas.microsoft.com/office/drawing/2014/main" id="{40C44DFB-DF75-B746-A917-FA7542321E9D}"/>
              </a:ext>
            </a:extLst>
          </p:cNvPr>
          <p:cNvSpPr/>
          <p:nvPr/>
        </p:nvSpPr>
        <p:spPr>
          <a:xfrm rot="10800000">
            <a:off x="2711204" y="478720"/>
            <a:ext cx="3601062" cy="641454"/>
          </a:xfrm>
          <a:prstGeom prst="rect">
            <a:avLst/>
          </a:prstGeom>
          <a:solidFill>
            <a:schemeClr val="bg1"/>
          </a:solidFill>
          <a:ln>
            <a:noFill/>
          </a:ln>
          <a:effectLst>
            <a:outerShdw blurRad="330200" dist="203200" sx="90000" sy="90000" algn="ctr" rotWithShape="0">
              <a:prstClr val="black">
                <a:alpha val="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lumMod val="75000"/>
                  <a:lumOff val="25000"/>
                </a:schemeClr>
              </a:solidFill>
            </a:endParaRPr>
          </a:p>
        </p:txBody>
      </p:sp>
      <p:sp>
        <p:nvSpPr>
          <p:cNvPr id="119" name="Subtitle 1">
            <a:extLst>
              <a:ext uri="{FF2B5EF4-FFF2-40B4-BE49-F238E27FC236}">
                <a16:creationId xmlns:a16="http://schemas.microsoft.com/office/drawing/2014/main" id="{8BA6845A-C2C3-5E49-96C0-42E94FCA49F7}"/>
              </a:ext>
            </a:extLst>
          </p:cNvPr>
          <p:cNvSpPr txBox="1"/>
          <p:nvPr/>
        </p:nvSpPr>
        <p:spPr>
          <a:xfrm>
            <a:off x="598715" y="479588"/>
            <a:ext cx="4304212"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b="1" dirty="0">
                <a:solidFill>
                  <a:srgbClr val="12316D"/>
                </a:solidFill>
              </a:rPr>
              <a:t>Workforce</a:t>
            </a:r>
          </a:p>
        </p:txBody>
      </p:sp>
      <p:sp>
        <p:nvSpPr>
          <p:cNvPr id="120" name="Subtitle 1">
            <a:extLst>
              <a:ext uri="{FF2B5EF4-FFF2-40B4-BE49-F238E27FC236}">
                <a16:creationId xmlns:a16="http://schemas.microsoft.com/office/drawing/2014/main" id="{CDF1DCAD-FC53-C247-9005-F924C7F35323}"/>
              </a:ext>
            </a:extLst>
          </p:cNvPr>
          <p:cNvSpPr txBox="1"/>
          <p:nvPr/>
        </p:nvSpPr>
        <p:spPr>
          <a:xfrm>
            <a:off x="2824127" y="536621"/>
            <a:ext cx="884926"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2800" b="1" dirty="0">
                <a:solidFill>
                  <a:schemeClr val="bg1">
                    <a:lumMod val="85000"/>
                  </a:schemeClr>
                </a:solidFill>
              </a:rPr>
              <a:t>152</a:t>
            </a:r>
          </a:p>
        </p:txBody>
      </p:sp>
      <p:sp>
        <p:nvSpPr>
          <p:cNvPr id="123" name="Subtitle 1">
            <a:extLst>
              <a:ext uri="{FF2B5EF4-FFF2-40B4-BE49-F238E27FC236}">
                <a16:creationId xmlns:a16="http://schemas.microsoft.com/office/drawing/2014/main" id="{8D9A4A78-BEFF-1E41-9A96-8380AF5B9CDA}"/>
              </a:ext>
            </a:extLst>
          </p:cNvPr>
          <p:cNvSpPr txBox="1"/>
          <p:nvPr/>
        </p:nvSpPr>
        <p:spPr>
          <a:xfrm>
            <a:off x="3689547" y="659729"/>
            <a:ext cx="294997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chemeClr val="bg1">
                    <a:lumMod val="85000"/>
                  </a:schemeClr>
                </a:solidFill>
              </a:rPr>
              <a:t>responses</a:t>
            </a:r>
          </a:p>
        </p:txBody>
      </p:sp>
      <p:sp>
        <p:nvSpPr>
          <p:cNvPr id="124" name="Subtitle 1">
            <a:extLst>
              <a:ext uri="{FF2B5EF4-FFF2-40B4-BE49-F238E27FC236}">
                <a16:creationId xmlns:a16="http://schemas.microsoft.com/office/drawing/2014/main" id="{8911984C-5F9C-BD4F-A344-A3107F9EBC7A}"/>
              </a:ext>
            </a:extLst>
          </p:cNvPr>
          <p:cNvSpPr txBox="1"/>
          <p:nvPr/>
        </p:nvSpPr>
        <p:spPr>
          <a:xfrm>
            <a:off x="4704949" y="590481"/>
            <a:ext cx="1842715" cy="4154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050" dirty="0">
                <a:solidFill>
                  <a:srgbClr val="404040"/>
                </a:solidFill>
              </a:rPr>
              <a:t>68% self-employed, 30 % employed and 2% other</a:t>
            </a:r>
          </a:p>
        </p:txBody>
      </p:sp>
    </p:spTree>
    <p:extLst>
      <p:ext uri="{BB962C8B-B14F-4D97-AF65-F5344CB8AC3E}">
        <p14:creationId xmlns:p14="http://schemas.microsoft.com/office/powerpoint/2010/main" val="30112653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5">
            <a:extLst>
              <a:ext uri="{FF2B5EF4-FFF2-40B4-BE49-F238E27FC236}">
                <a16:creationId xmlns:a16="http://schemas.microsoft.com/office/drawing/2014/main" id="{F7EE18A3-22E6-1E41-8CD0-8BCE1C00A68D}"/>
              </a:ext>
            </a:extLst>
          </p:cNvPr>
          <p:cNvSpPr/>
          <p:nvPr/>
        </p:nvSpPr>
        <p:spPr>
          <a:xfrm>
            <a:off x="6404119" y="3581835"/>
            <a:ext cx="5531758" cy="1630147"/>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4" name="Subtitle 1">
            <a:extLst>
              <a:ext uri="{FF2B5EF4-FFF2-40B4-BE49-F238E27FC236}">
                <a16:creationId xmlns:a16="http://schemas.microsoft.com/office/drawing/2014/main" id="{E7D9AD97-F2B4-0C4A-9457-2787D23C3A69}"/>
              </a:ext>
            </a:extLst>
          </p:cNvPr>
          <p:cNvSpPr txBox="1"/>
          <p:nvPr/>
        </p:nvSpPr>
        <p:spPr>
          <a:xfrm>
            <a:off x="6763346" y="1340168"/>
            <a:ext cx="4795702"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FF5D5D"/>
                </a:solidFill>
              </a:rPr>
              <a:t>Return to Work</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Guidelines which are confusing and difficult to access are making it harder for the workforce to restart business.</a:t>
            </a:r>
          </a:p>
        </p:txBody>
      </p:sp>
      <p:cxnSp>
        <p:nvCxnSpPr>
          <p:cNvPr id="45" name="Straight Connector 44">
            <a:extLst>
              <a:ext uri="{FF2B5EF4-FFF2-40B4-BE49-F238E27FC236}">
                <a16:creationId xmlns:a16="http://schemas.microsoft.com/office/drawing/2014/main" id="{B4E53487-4C81-B046-B5D0-70D26CE335CF}"/>
              </a:ext>
            </a:extLst>
          </p:cNvPr>
          <p:cNvCxnSpPr>
            <a:cxnSpLocks/>
          </p:cNvCxnSpPr>
          <p:nvPr/>
        </p:nvCxnSpPr>
        <p:spPr>
          <a:xfrm flipH="1">
            <a:off x="6763346" y="1221467"/>
            <a:ext cx="4800612" cy="0"/>
          </a:xfrm>
          <a:prstGeom prst="line">
            <a:avLst/>
          </a:prstGeom>
          <a:noFill/>
          <a:ln w="38100" cap="flat">
            <a:solidFill>
              <a:srgbClr val="FF5D5D"/>
            </a:solidFill>
            <a:prstDash val="solid"/>
            <a:miter lim="800000"/>
          </a:ln>
          <a:effectLst/>
          <a:sp3d/>
        </p:spPr>
        <p:style>
          <a:lnRef idx="0">
            <a:scrgbClr r="0" g="0" b="0"/>
          </a:lnRef>
          <a:fillRef idx="0">
            <a:scrgbClr r="0" g="0" b="0"/>
          </a:fillRef>
          <a:effectRef idx="0">
            <a:scrgbClr r="0" g="0" b="0"/>
          </a:effectRef>
          <a:fontRef idx="none"/>
        </p:style>
      </p:cxnSp>
      <p:sp>
        <p:nvSpPr>
          <p:cNvPr id="46" name="Rectangle: Rounded Corners 11">
            <a:extLst>
              <a:ext uri="{FF2B5EF4-FFF2-40B4-BE49-F238E27FC236}">
                <a16:creationId xmlns:a16="http://schemas.microsoft.com/office/drawing/2014/main" id="{08968432-3A1D-094B-B9ED-39918F300D4F}"/>
              </a:ext>
            </a:extLst>
          </p:cNvPr>
          <p:cNvSpPr/>
          <p:nvPr/>
        </p:nvSpPr>
        <p:spPr>
          <a:xfrm>
            <a:off x="6763346" y="2858301"/>
            <a:ext cx="3808445" cy="323825"/>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47" name="Rectangle: Rounded Corners 59">
            <a:extLst>
              <a:ext uri="{FF2B5EF4-FFF2-40B4-BE49-F238E27FC236}">
                <a16:creationId xmlns:a16="http://schemas.microsoft.com/office/drawing/2014/main" id="{E1935113-D2BB-7044-A399-9CDDF70C94AF}"/>
              </a:ext>
            </a:extLst>
          </p:cNvPr>
          <p:cNvSpPr/>
          <p:nvPr/>
        </p:nvSpPr>
        <p:spPr>
          <a:xfrm>
            <a:off x="6763347" y="2858301"/>
            <a:ext cx="1610179" cy="323825"/>
          </a:xfrm>
          <a:prstGeom prst="roundRect">
            <a:avLst>
              <a:gd name="adj" fmla="val 50000"/>
            </a:avLst>
          </a:prstGeom>
          <a:solidFill>
            <a:srgbClr val="FF5D5D"/>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50" name="Rectangle: Rounded Corners 60">
            <a:extLst>
              <a:ext uri="{FF2B5EF4-FFF2-40B4-BE49-F238E27FC236}">
                <a16:creationId xmlns:a16="http://schemas.microsoft.com/office/drawing/2014/main" id="{C30F49DE-8A51-0249-9220-6154C55E9D3A}"/>
              </a:ext>
            </a:extLst>
          </p:cNvPr>
          <p:cNvSpPr/>
          <p:nvPr/>
        </p:nvSpPr>
        <p:spPr>
          <a:xfrm>
            <a:off x="6763346" y="2320718"/>
            <a:ext cx="3808445" cy="323825"/>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51" name="Rectangle: Rounded Corners 61">
            <a:extLst>
              <a:ext uri="{FF2B5EF4-FFF2-40B4-BE49-F238E27FC236}">
                <a16:creationId xmlns:a16="http://schemas.microsoft.com/office/drawing/2014/main" id="{B6B9F35A-02FC-104C-8F20-28CC25F74DA6}"/>
              </a:ext>
            </a:extLst>
          </p:cNvPr>
          <p:cNvSpPr/>
          <p:nvPr/>
        </p:nvSpPr>
        <p:spPr>
          <a:xfrm>
            <a:off x="6763346" y="2319850"/>
            <a:ext cx="3630719" cy="323825"/>
          </a:xfrm>
          <a:prstGeom prst="roundRect">
            <a:avLst>
              <a:gd name="adj" fmla="val 50000"/>
            </a:avLst>
          </a:prstGeom>
          <a:solidFill>
            <a:srgbClr val="FF5D5D"/>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3" name="Subtitle 1">
            <a:extLst>
              <a:ext uri="{FF2B5EF4-FFF2-40B4-BE49-F238E27FC236}">
                <a16:creationId xmlns:a16="http://schemas.microsoft.com/office/drawing/2014/main" id="{A093E18E-5AA1-944A-95F2-7CE83CAD92B1}"/>
              </a:ext>
            </a:extLst>
          </p:cNvPr>
          <p:cNvSpPr txBox="1"/>
          <p:nvPr/>
        </p:nvSpPr>
        <p:spPr>
          <a:xfrm>
            <a:off x="10571791" y="2867255"/>
            <a:ext cx="992167"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5D5D"/>
                </a:solidFill>
              </a:rPr>
              <a:t>35%</a:t>
            </a:r>
          </a:p>
        </p:txBody>
      </p:sp>
      <p:sp>
        <p:nvSpPr>
          <p:cNvPr id="64" name="Subtitle 1">
            <a:extLst>
              <a:ext uri="{FF2B5EF4-FFF2-40B4-BE49-F238E27FC236}">
                <a16:creationId xmlns:a16="http://schemas.microsoft.com/office/drawing/2014/main" id="{E86326CE-C693-814E-A46B-E3191EB51EB9}"/>
              </a:ext>
            </a:extLst>
          </p:cNvPr>
          <p:cNvSpPr txBox="1"/>
          <p:nvPr/>
        </p:nvSpPr>
        <p:spPr>
          <a:xfrm>
            <a:off x="10571791" y="2335898"/>
            <a:ext cx="992167"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5D5D"/>
                </a:solidFill>
              </a:rPr>
              <a:t>92%</a:t>
            </a:r>
          </a:p>
        </p:txBody>
      </p:sp>
      <p:sp>
        <p:nvSpPr>
          <p:cNvPr id="75" name="Subtitle 1">
            <a:extLst>
              <a:ext uri="{FF2B5EF4-FFF2-40B4-BE49-F238E27FC236}">
                <a16:creationId xmlns:a16="http://schemas.microsoft.com/office/drawing/2014/main" id="{EAE28DF6-2722-8146-91BA-AB1A8AD1E61E}"/>
              </a:ext>
            </a:extLst>
          </p:cNvPr>
          <p:cNvSpPr txBox="1"/>
          <p:nvPr/>
        </p:nvSpPr>
        <p:spPr>
          <a:xfrm>
            <a:off x="8007547" y="3871060"/>
            <a:ext cx="3757843"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600" b="1" dirty="0">
                <a:solidFill>
                  <a:srgbClr val="404040"/>
                </a:solidFill>
              </a:rPr>
              <a:t>more workforce are fully aware of sector guidance than government guidelines.</a:t>
            </a:r>
          </a:p>
        </p:txBody>
      </p:sp>
      <p:sp>
        <p:nvSpPr>
          <p:cNvPr id="76" name="Subtitle 1">
            <a:extLst>
              <a:ext uri="{FF2B5EF4-FFF2-40B4-BE49-F238E27FC236}">
                <a16:creationId xmlns:a16="http://schemas.microsoft.com/office/drawing/2014/main" id="{11B564EC-5572-DF45-8021-32E41B5E1F21}"/>
              </a:ext>
            </a:extLst>
          </p:cNvPr>
          <p:cNvSpPr txBox="1"/>
          <p:nvPr/>
        </p:nvSpPr>
        <p:spPr>
          <a:xfrm>
            <a:off x="7097368" y="3558825"/>
            <a:ext cx="2996842" cy="10156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6000" b="1" dirty="0">
                <a:solidFill>
                  <a:srgbClr val="FF5D5D"/>
                </a:solidFill>
              </a:rPr>
              <a:t>2x</a:t>
            </a:r>
            <a:endParaRPr lang="en-GB" sz="8800" b="1" dirty="0">
              <a:solidFill>
                <a:srgbClr val="FF5D5D"/>
              </a:solidFill>
            </a:endParaRPr>
          </a:p>
        </p:txBody>
      </p:sp>
      <p:sp>
        <p:nvSpPr>
          <p:cNvPr id="77" name="Subtitle 1">
            <a:extLst>
              <a:ext uri="{FF2B5EF4-FFF2-40B4-BE49-F238E27FC236}">
                <a16:creationId xmlns:a16="http://schemas.microsoft.com/office/drawing/2014/main" id="{F184AC67-40D9-7E4C-9426-3EF3AE34EDB3}"/>
              </a:ext>
            </a:extLst>
          </p:cNvPr>
          <p:cNvSpPr txBox="1"/>
          <p:nvPr/>
        </p:nvSpPr>
        <p:spPr>
          <a:xfrm>
            <a:off x="6763345" y="2816678"/>
            <a:ext cx="1610182" cy="4001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000" b="1" dirty="0">
                <a:solidFill>
                  <a:schemeClr val="bg1"/>
                </a:solidFill>
              </a:rPr>
              <a:t>Will require alternative work upon returning to their role</a:t>
            </a:r>
          </a:p>
        </p:txBody>
      </p:sp>
      <p:sp>
        <p:nvSpPr>
          <p:cNvPr id="85" name="Subtitle 1">
            <a:extLst>
              <a:ext uri="{FF2B5EF4-FFF2-40B4-BE49-F238E27FC236}">
                <a16:creationId xmlns:a16="http://schemas.microsoft.com/office/drawing/2014/main" id="{D4D505BF-8586-BA4B-8753-A7E729AE4910}"/>
              </a:ext>
            </a:extLst>
          </p:cNvPr>
          <p:cNvSpPr txBox="1"/>
          <p:nvPr/>
        </p:nvSpPr>
        <p:spPr>
          <a:xfrm>
            <a:off x="6763344" y="2341311"/>
            <a:ext cx="3630719" cy="2616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100" b="1" dirty="0">
                <a:solidFill>
                  <a:schemeClr val="bg1"/>
                </a:solidFill>
              </a:rPr>
              <a:t>Unable to reopen to full service immediately</a:t>
            </a:r>
          </a:p>
        </p:txBody>
      </p:sp>
      <p:grpSp>
        <p:nvGrpSpPr>
          <p:cNvPr id="87" name="Group 86">
            <a:extLst>
              <a:ext uri="{FF2B5EF4-FFF2-40B4-BE49-F238E27FC236}">
                <a16:creationId xmlns:a16="http://schemas.microsoft.com/office/drawing/2014/main" id="{71767254-CF2F-FE4E-AE2C-9B67D002FFAE}"/>
              </a:ext>
            </a:extLst>
          </p:cNvPr>
          <p:cNvGrpSpPr/>
          <p:nvPr/>
        </p:nvGrpSpPr>
        <p:grpSpPr>
          <a:xfrm>
            <a:off x="8373526" y="5341446"/>
            <a:ext cx="3185522" cy="781500"/>
            <a:chOff x="3720103" y="5642628"/>
            <a:chExt cx="3511329" cy="861430"/>
          </a:xfrm>
        </p:grpSpPr>
        <p:pic>
          <p:nvPicPr>
            <p:cNvPr id="88" name="Graphic 87">
              <a:extLst>
                <a:ext uri="{FF2B5EF4-FFF2-40B4-BE49-F238E27FC236}">
                  <a16:creationId xmlns:a16="http://schemas.microsoft.com/office/drawing/2014/main" id="{75436D7E-23B3-D74A-AB82-408C9FFF3ED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3720103" y="5642628"/>
              <a:ext cx="315015" cy="861430"/>
            </a:xfrm>
            <a:prstGeom prst="rect">
              <a:avLst/>
            </a:prstGeom>
          </p:spPr>
        </p:pic>
        <p:pic>
          <p:nvPicPr>
            <p:cNvPr id="90" name="Graphic 89">
              <a:extLst>
                <a:ext uri="{FF2B5EF4-FFF2-40B4-BE49-F238E27FC236}">
                  <a16:creationId xmlns:a16="http://schemas.microsoft.com/office/drawing/2014/main" id="{93958795-7D8C-BB4A-BD14-EAE24C8FA9C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075249" y="5642628"/>
              <a:ext cx="315015" cy="861430"/>
            </a:xfrm>
            <a:prstGeom prst="rect">
              <a:avLst/>
            </a:prstGeom>
          </p:spPr>
        </p:pic>
        <p:pic>
          <p:nvPicPr>
            <p:cNvPr id="91" name="Graphic 90">
              <a:extLst>
                <a:ext uri="{FF2B5EF4-FFF2-40B4-BE49-F238E27FC236}">
                  <a16:creationId xmlns:a16="http://schemas.microsoft.com/office/drawing/2014/main" id="{4C3356D5-0CB6-4D43-A6A6-18BB7EA72528}"/>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430395" y="5642628"/>
              <a:ext cx="315015" cy="861430"/>
            </a:xfrm>
            <a:prstGeom prst="rect">
              <a:avLst/>
            </a:prstGeom>
          </p:spPr>
        </p:pic>
        <p:pic>
          <p:nvPicPr>
            <p:cNvPr id="92" name="Graphic 91">
              <a:extLst>
                <a:ext uri="{FF2B5EF4-FFF2-40B4-BE49-F238E27FC236}">
                  <a16:creationId xmlns:a16="http://schemas.microsoft.com/office/drawing/2014/main" id="{A3D1DE27-020E-8847-9AA4-7125893F2C6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785541" y="5642628"/>
              <a:ext cx="315015" cy="861430"/>
            </a:xfrm>
            <a:prstGeom prst="rect">
              <a:avLst/>
            </a:prstGeom>
          </p:spPr>
        </p:pic>
        <p:pic>
          <p:nvPicPr>
            <p:cNvPr id="93" name="Graphic 92">
              <a:extLst>
                <a:ext uri="{FF2B5EF4-FFF2-40B4-BE49-F238E27FC236}">
                  <a16:creationId xmlns:a16="http://schemas.microsoft.com/office/drawing/2014/main" id="{6C1AA047-5E43-894E-BCE7-E1F69B120C1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850979" y="5642628"/>
              <a:ext cx="315015" cy="861430"/>
            </a:xfrm>
            <a:prstGeom prst="rect">
              <a:avLst/>
            </a:prstGeom>
          </p:spPr>
        </p:pic>
        <p:pic>
          <p:nvPicPr>
            <p:cNvPr id="94" name="Graphic 93">
              <a:extLst>
                <a:ext uri="{FF2B5EF4-FFF2-40B4-BE49-F238E27FC236}">
                  <a16:creationId xmlns:a16="http://schemas.microsoft.com/office/drawing/2014/main" id="{8008F72D-CBAC-B746-8FDC-BAC438EC159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206125" y="5642628"/>
              <a:ext cx="315015" cy="861430"/>
            </a:xfrm>
            <a:prstGeom prst="rect">
              <a:avLst/>
            </a:prstGeom>
          </p:spPr>
        </p:pic>
        <p:pic>
          <p:nvPicPr>
            <p:cNvPr id="95" name="Graphic 94">
              <a:extLst>
                <a:ext uri="{FF2B5EF4-FFF2-40B4-BE49-F238E27FC236}">
                  <a16:creationId xmlns:a16="http://schemas.microsoft.com/office/drawing/2014/main" id="{C3840507-2AA8-B94A-96C8-32AC97BCACC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561271" y="5642628"/>
              <a:ext cx="315015" cy="861430"/>
            </a:xfrm>
            <a:prstGeom prst="rect">
              <a:avLst/>
            </a:prstGeom>
          </p:spPr>
        </p:pic>
        <p:pic>
          <p:nvPicPr>
            <p:cNvPr id="96" name="Graphic 95">
              <a:extLst>
                <a:ext uri="{FF2B5EF4-FFF2-40B4-BE49-F238E27FC236}">
                  <a16:creationId xmlns:a16="http://schemas.microsoft.com/office/drawing/2014/main" id="{D851E50B-4A6B-6543-A9D9-5FE5B2D8C8AF}"/>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16417" y="5642628"/>
              <a:ext cx="315015" cy="861430"/>
            </a:xfrm>
            <a:prstGeom prst="rect">
              <a:avLst/>
            </a:prstGeom>
          </p:spPr>
        </p:pic>
        <p:pic>
          <p:nvPicPr>
            <p:cNvPr id="97" name="Graphic 96">
              <a:extLst>
                <a:ext uri="{FF2B5EF4-FFF2-40B4-BE49-F238E27FC236}">
                  <a16:creationId xmlns:a16="http://schemas.microsoft.com/office/drawing/2014/main" id="{4C1455E2-F4DF-D343-A92F-CA81E94DA7F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495832" y="5642628"/>
              <a:ext cx="315015" cy="861430"/>
            </a:xfrm>
            <a:prstGeom prst="rect">
              <a:avLst/>
            </a:prstGeom>
          </p:spPr>
        </p:pic>
        <p:pic>
          <p:nvPicPr>
            <p:cNvPr id="98" name="Graphic 97">
              <a:extLst>
                <a:ext uri="{FF2B5EF4-FFF2-40B4-BE49-F238E27FC236}">
                  <a16:creationId xmlns:a16="http://schemas.microsoft.com/office/drawing/2014/main" id="{A1E0B2D8-96CD-4347-A880-3206594B2B6E}"/>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140686" y="5642628"/>
              <a:ext cx="315015" cy="861430"/>
            </a:xfrm>
            <a:prstGeom prst="rect">
              <a:avLst/>
            </a:prstGeom>
          </p:spPr>
        </p:pic>
      </p:grpSp>
      <p:sp>
        <p:nvSpPr>
          <p:cNvPr id="99" name="Subtitle 1">
            <a:extLst>
              <a:ext uri="{FF2B5EF4-FFF2-40B4-BE49-F238E27FC236}">
                <a16:creationId xmlns:a16="http://schemas.microsoft.com/office/drawing/2014/main" id="{B1915D49-A7F3-1B4C-B406-B8ECE224AC36}"/>
              </a:ext>
            </a:extLst>
          </p:cNvPr>
          <p:cNvSpPr txBox="1"/>
          <p:nvPr/>
        </p:nvSpPr>
        <p:spPr>
          <a:xfrm>
            <a:off x="6216054" y="5358966"/>
            <a:ext cx="2121065"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rgbClr val="FF5D5D"/>
                </a:solidFill>
              </a:rPr>
              <a:t>47% </a:t>
            </a:r>
            <a:r>
              <a:rPr lang="en-GB" sz="1200" dirty="0">
                <a:solidFill>
                  <a:srgbClr val="404040"/>
                </a:solidFill>
              </a:rPr>
              <a:t>of workforce rely on sector bodies (including CIMSPA) for information regarding a safe return to work..</a:t>
            </a:r>
          </a:p>
        </p:txBody>
      </p:sp>
      <p:pic>
        <p:nvPicPr>
          <p:cNvPr id="100" name="Graphic 99">
            <a:extLst>
              <a:ext uri="{FF2B5EF4-FFF2-40B4-BE49-F238E27FC236}">
                <a16:creationId xmlns:a16="http://schemas.microsoft.com/office/drawing/2014/main" id="{C1A48137-C6DE-5448-870B-F99C56A0B149}"/>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38852" t="-1575" r="-1" b="16099"/>
          <a:stretch/>
        </p:blipFill>
        <p:spPr>
          <a:xfrm>
            <a:off x="9551263" y="5341447"/>
            <a:ext cx="396819" cy="667994"/>
          </a:xfrm>
          <a:prstGeom prst="rect">
            <a:avLst/>
          </a:prstGeom>
        </p:spPr>
      </p:pic>
      <p:sp>
        <p:nvSpPr>
          <p:cNvPr id="101" name="Subtitle 1">
            <a:extLst>
              <a:ext uri="{FF2B5EF4-FFF2-40B4-BE49-F238E27FC236}">
                <a16:creationId xmlns:a16="http://schemas.microsoft.com/office/drawing/2014/main" id="{5809CA4B-87E6-034F-8FF7-F2DAF869F477}"/>
              </a:ext>
            </a:extLst>
          </p:cNvPr>
          <p:cNvSpPr txBox="1"/>
          <p:nvPr/>
        </p:nvSpPr>
        <p:spPr>
          <a:xfrm>
            <a:off x="6900511" y="4532670"/>
            <a:ext cx="4779610"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404040"/>
                </a:solidFill>
              </a:rPr>
              <a:t>“The support from CIMSPA with guidance on opening and access to guidelines is in a much clearer format.”</a:t>
            </a:r>
          </a:p>
        </p:txBody>
      </p:sp>
      <p:sp>
        <p:nvSpPr>
          <p:cNvPr id="111" name="Rectangle 5">
            <a:extLst>
              <a:ext uri="{FF2B5EF4-FFF2-40B4-BE49-F238E27FC236}">
                <a16:creationId xmlns:a16="http://schemas.microsoft.com/office/drawing/2014/main" id="{14961451-3894-447B-964B-6A6786340AA6}"/>
              </a:ext>
            </a:extLst>
          </p:cNvPr>
          <p:cNvSpPr/>
          <p:nvPr/>
        </p:nvSpPr>
        <p:spPr>
          <a:xfrm>
            <a:off x="5846669" y="3223206"/>
            <a:ext cx="6005696" cy="775362"/>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9" name="Slide Number">
            <a:extLst>
              <a:ext uri="{FF2B5EF4-FFF2-40B4-BE49-F238E27FC236}">
                <a16:creationId xmlns:a16="http://schemas.microsoft.com/office/drawing/2014/main" id="{794C35D2-FBEA-4E0F-9B5B-08DA7F52E141}"/>
              </a:ext>
            </a:extLst>
          </p:cNvPr>
          <p:cNvSpPr txBox="1">
            <a:spLocks/>
          </p:cNvSpPr>
          <p:nvPr/>
        </p:nvSpPr>
        <p:spPr>
          <a:xfrm>
            <a:off x="11477182" y="6134662"/>
            <a:ext cx="202939" cy="319768"/>
          </a:xfrm>
          <a:prstGeom prst="rect">
            <a:avLst/>
          </a:prstGeom>
          <a:ln w="12700">
            <a:miter lim="400000"/>
          </a:ln>
        </p:spPr>
        <p:txBody>
          <a:bodyPr wrap="none" lIns="45719" rIns="45719" anchor="ctr">
            <a:sp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25400" algn="r" defTabSz="914400" rtl="0" fontAlgn="auto" latinLnBrk="0" hangingPunct="0">
              <a:lnSpc>
                <a:spcPts val="2000"/>
              </a:lnSpc>
              <a:spcBef>
                <a:spcPts val="0"/>
              </a:spcBef>
              <a:spcAft>
                <a:spcPts val="0"/>
              </a:spcAft>
              <a:buClrTx/>
              <a:buSzTx/>
              <a:buFontTx/>
              <a:buNone/>
              <a:tabLst/>
              <a:defRPr kumimoji="0" sz="1200" b="0" i="0" u="none" strike="noStrike" cap="none" spc="0" normalizeH="0" baseline="0">
                <a:ln>
                  <a:noFill/>
                </a:ln>
                <a:solidFill>
                  <a:srgbClr val="888888"/>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a:lstStyle>
          <a:p>
            <a:pPr algn="ctr"/>
            <a:fld id="{86CB4B4D-7CA3-9044-876B-883B54F8677D}" type="slidenum">
              <a:rPr lang="en-GB" smtClean="0">
                <a:latin typeface="Arial" panose="020B0604020202020204" pitchFamily="34" charset="0"/>
                <a:cs typeface="Arial" panose="020B0604020202020204" pitchFamily="34" charset="0"/>
              </a:rPr>
              <a:pPr algn="ctr"/>
              <a:t>8</a:t>
            </a:fld>
            <a:endParaRPr lang="en-GB" dirty="0">
              <a:latin typeface="Arial" panose="020B0604020202020204" pitchFamily="34" charset="0"/>
              <a:cs typeface="Arial" panose="020B0604020202020204" pitchFamily="34" charset="0"/>
            </a:endParaRPr>
          </a:p>
        </p:txBody>
      </p:sp>
      <p:cxnSp>
        <p:nvCxnSpPr>
          <p:cNvPr id="39" name="Straight Connector 38">
            <a:extLst>
              <a:ext uri="{FF2B5EF4-FFF2-40B4-BE49-F238E27FC236}">
                <a16:creationId xmlns:a16="http://schemas.microsoft.com/office/drawing/2014/main" id="{0474D428-C1B1-4158-BB12-ED20DF0C11A8}"/>
              </a:ext>
            </a:extLst>
          </p:cNvPr>
          <p:cNvCxnSpPr>
            <a:cxnSpLocks/>
          </p:cNvCxnSpPr>
          <p:nvPr/>
        </p:nvCxnSpPr>
        <p:spPr>
          <a:xfrm flipH="1">
            <a:off x="598715" y="1762709"/>
            <a:ext cx="4800612" cy="0"/>
          </a:xfrm>
          <a:prstGeom prst="line">
            <a:avLst/>
          </a:prstGeom>
          <a:noFill/>
          <a:ln w="38100" cap="flat">
            <a:solidFill>
              <a:srgbClr val="FFD757"/>
            </a:solidFill>
            <a:prstDash val="solid"/>
            <a:miter lim="800000"/>
          </a:ln>
          <a:effectLst/>
          <a:sp3d/>
        </p:spPr>
        <p:style>
          <a:lnRef idx="0">
            <a:scrgbClr r="0" g="0" b="0"/>
          </a:lnRef>
          <a:fillRef idx="0">
            <a:scrgbClr r="0" g="0" b="0"/>
          </a:fillRef>
          <a:effectRef idx="0">
            <a:scrgbClr r="0" g="0" b="0"/>
          </a:effectRef>
          <a:fontRef idx="none"/>
        </p:style>
      </p:cxnSp>
      <p:sp>
        <p:nvSpPr>
          <p:cNvPr id="38" name="object 4">
            <a:extLst>
              <a:ext uri="{FF2B5EF4-FFF2-40B4-BE49-F238E27FC236}">
                <a16:creationId xmlns:a16="http://schemas.microsoft.com/office/drawing/2014/main" id="{D48BC3CF-D998-40E4-B1AA-8ABDE55BB630}"/>
              </a:ext>
            </a:extLst>
          </p:cNvPr>
          <p:cNvSpPr/>
          <p:nvPr/>
        </p:nvSpPr>
        <p:spPr>
          <a:xfrm>
            <a:off x="0" y="4941393"/>
            <a:ext cx="1930252" cy="191660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21600"/>
                </a:lnTo>
                <a:lnTo>
                  <a:pt x="9131" y="14353"/>
                </a:lnTo>
                <a:lnTo>
                  <a:pt x="8808" y="14161"/>
                </a:lnTo>
                <a:lnTo>
                  <a:pt x="8490" y="13963"/>
                </a:lnTo>
                <a:lnTo>
                  <a:pt x="8178" y="13759"/>
                </a:lnTo>
                <a:lnTo>
                  <a:pt x="7870" y="13549"/>
                </a:lnTo>
                <a:lnTo>
                  <a:pt x="7567" y="13333"/>
                </a:lnTo>
                <a:lnTo>
                  <a:pt x="7269" y="13112"/>
                </a:lnTo>
                <a:lnTo>
                  <a:pt x="6976" y="12885"/>
                </a:lnTo>
                <a:lnTo>
                  <a:pt x="6688" y="12653"/>
                </a:lnTo>
                <a:lnTo>
                  <a:pt x="6406" y="12415"/>
                </a:lnTo>
                <a:lnTo>
                  <a:pt x="6128" y="12173"/>
                </a:lnTo>
                <a:lnTo>
                  <a:pt x="5856" y="11925"/>
                </a:lnTo>
                <a:lnTo>
                  <a:pt x="5590" y="11672"/>
                </a:lnTo>
                <a:lnTo>
                  <a:pt x="5328" y="11414"/>
                </a:lnTo>
                <a:lnTo>
                  <a:pt x="5072" y="11151"/>
                </a:lnTo>
                <a:lnTo>
                  <a:pt x="4822" y="10884"/>
                </a:lnTo>
                <a:lnTo>
                  <a:pt x="4556" y="10589"/>
                </a:lnTo>
                <a:lnTo>
                  <a:pt x="4494" y="10518"/>
                </a:lnTo>
                <a:lnTo>
                  <a:pt x="4472" y="10495"/>
                </a:lnTo>
                <a:lnTo>
                  <a:pt x="4185" y="10161"/>
                </a:lnTo>
                <a:lnTo>
                  <a:pt x="3928" y="9848"/>
                </a:lnTo>
                <a:lnTo>
                  <a:pt x="3682" y="9533"/>
                </a:lnTo>
                <a:lnTo>
                  <a:pt x="3446" y="9215"/>
                </a:lnTo>
                <a:lnTo>
                  <a:pt x="3221" y="8895"/>
                </a:lnTo>
                <a:lnTo>
                  <a:pt x="3005" y="8574"/>
                </a:lnTo>
                <a:lnTo>
                  <a:pt x="2799" y="8251"/>
                </a:lnTo>
                <a:lnTo>
                  <a:pt x="2602" y="7928"/>
                </a:lnTo>
                <a:lnTo>
                  <a:pt x="2414" y="7604"/>
                </a:lnTo>
                <a:lnTo>
                  <a:pt x="2232" y="7282"/>
                </a:lnTo>
                <a:lnTo>
                  <a:pt x="2057" y="6956"/>
                </a:lnTo>
                <a:lnTo>
                  <a:pt x="1889" y="6627"/>
                </a:lnTo>
                <a:lnTo>
                  <a:pt x="1726" y="6294"/>
                </a:lnTo>
                <a:lnTo>
                  <a:pt x="1571" y="5958"/>
                </a:lnTo>
                <a:lnTo>
                  <a:pt x="1422" y="5619"/>
                </a:lnTo>
                <a:lnTo>
                  <a:pt x="1280" y="5277"/>
                </a:lnTo>
                <a:lnTo>
                  <a:pt x="1144" y="4932"/>
                </a:lnTo>
                <a:lnTo>
                  <a:pt x="1015" y="4584"/>
                </a:lnTo>
                <a:lnTo>
                  <a:pt x="893" y="4233"/>
                </a:lnTo>
                <a:lnTo>
                  <a:pt x="778" y="3879"/>
                </a:lnTo>
                <a:lnTo>
                  <a:pt x="670" y="3523"/>
                </a:lnTo>
                <a:lnTo>
                  <a:pt x="569" y="3164"/>
                </a:lnTo>
                <a:lnTo>
                  <a:pt x="475" y="2803"/>
                </a:lnTo>
                <a:lnTo>
                  <a:pt x="388" y="2439"/>
                </a:lnTo>
                <a:lnTo>
                  <a:pt x="309" y="2073"/>
                </a:lnTo>
                <a:lnTo>
                  <a:pt x="236" y="1705"/>
                </a:lnTo>
                <a:lnTo>
                  <a:pt x="171" y="1335"/>
                </a:lnTo>
                <a:lnTo>
                  <a:pt x="113" y="964"/>
                </a:lnTo>
                <a:lnTo>
                  <a:pt x="63" y="590"/>
                </a:lnTo>
                <a:lnTo>
                  <a:pt x="20" y="215"/>
                </a:lnTo>
                <a:lnTo>
                  <a:pt x="0" y="0"/>
                </a:lnTo>
                <a:close/>
              </a:path>
            </a:pathLst>
          </a:custGeom>
          <a:solidFill>
            <a:srgbClr val="1F3D6F"/>
          </a:solidFill>
          <a:ln w="12700">
            <a:miter lim="400000"/>
          </a:ln>
        </p:spPr>
        <p:txBody>
          <a:bodyPr lIns="45719" rIns="45719"/>
          <a:lstStyle/>
          <a:p>
            <a:endParaRPr/>
          </a:p>
        </p:txBody>
      </p:sp>
      <p:pic>
        <p:nvPicPr>
          <p:cNvPr id="40" name="Picture 7" descr="Picture 7">
            <a:extLst>
              <a:ext uri="{FF2B5EF4-FFF2-40B4-BE49-F238E27FC236}">
                <a16:creationId xmlns:a16="http://schemas.microsoft.com/office/drawing/2014/main" id="{ADBF3283-C5F0-4741-A437-0A7FBBA9393A}"/>
              </a:ext>
            </a:extLst>
          </p:cNvPr>
          <p:cNvPicPr>
            <a:picLocks noChangeAspect="1"/>
          </p:cNvPicPr>
          <p:nvPr/>
        </p:nvPicPr>
        <p:blipFill>
          <a:blip r:embed="rId7"/>
          <a:stretch>
            <a:fillRect/>
          </a:stretch>
        </p:blipFill>
        <p:spPr>
          <a:xfrm>
            <a:off x="248602" y="6227907"/>
            <a:ext cx="312985" cy="453046"/>
          </a:xfrm>
          <a:prstGeom prst="rect">
            <a:avLst/>
          </a:prstGeom>
          <a:ln w="12700">
            <a:miter lim="400000"/>
          </a:ln>
        </p:spPr>
      </p:pic>
      <p:sp>
        <p:nvSpPr>
          <p:cNvPr id="55" name="Rectangle 5">
            <a:extLst>
              <a:ext uri="{FF2B5EF4-FFF2-40B4-BE49-F238E27FC236}">
                <a16:creationId xmlns:a16="http://schemas.microsoft.com/office/drawing/2014/main" id="{33CC2D23-7F76-4882-8A58-5E003E85C5EE}"/>
              </a:ext>
            </a:extLst>
          </p:cNvPr>
          <p:cNvSpPr/>
          <p:nvPr/>
        </p:nvSpPr>
        <p:spPr>
          <a:xfrm>
            <a:off x="5846669" y="5297573"/>
            <a:ext cx="6005696" cy="775362"/>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cxnSp>
        <p:nvCxnSpPr>
          <p:cNvPr id="65" name="Straight Connector 64">
            <a:extLst>
              <a:ext uri="{FF2B5EF4-FFF2-40B4-BE49-F238E27FC236}">
                <a16:creationId xmlns:a16="http://schemas.microsoft.com/office/drawing/2014/main" id="{5B22F17E-68A0-4856-81EA-271C2710B15B}"/>
              </a:ext>
            </a:extLst>
          </p:cNvPr>
          <p:cNvCxnSpPr>
            <a:cxnSpLocks/>
          </p:cNvCxnSpPr>
          <p:nvPr/>
        </p:nvCxnSpPr>
        <p:spPr>
          <a:xfrm flipH="1">
            <a:off x="6200196" y="966157"/>
            <a:ext cx="5275945" cy="0"/>
          </a:xfrm>
          <a:prstGeom prst="line">
            <a:avLst/>
          </a:prstGeom>
          <a:noFill/>
          <a:ln w="38100" cap="flat">
            <a:solidFill>
              <a:srgbClr val="5DD5FF"/>
            </a:solidFill>
            <a:prstDash val="solid"/>
            <a:miter lim="800000"/>
          </a:ln>
          <a:effectLst/>
          <a:sp3d/>
        </p:spPr>
        <p:style>
          <a:lnRef idx="0">
            <a:scrgbClr r="0" g="0" b="0"/>
          </a:lnRef>
          <a:fillRef idx="0">
            <a:scrgbClr r="0" g="0" b="0"/>
          </a:fillRef>
          <a:effectRef idx="0">
            <a:scrgbClr r="0" g="0" b="0"/>
          </a:effectRef>
          <a:fontRef idx="none"/>
        </p:style>
      </p:cxnSp>
      <p:sp>
        <p:nvSpPr>
          <p:cNvPr id="66" name="Subtitle 1">
            <a:extLst>
              <a:ext uri="{FF2B5EF4-FFF2-40B4-BE49-F238E27FC236}">
                <a16:creationId xmlns:a16="http://schemas.microsoft.com/office/drawing/2014/main" id="{FAA3EA0B-8BB6-4FAE-A099-CAC4C8079FF6}"/>
              </a:ext>
            </a:extLst>
          </p:cNvPr>
          <p:cNvSpPr txBox="1"/>
          <p:nvPr/>
        </p:nvSpPr>
        <p:spPr>
          <a:xfrm>
            <a:off x="6200195" y="1091087"/>
            <a:ext cx="5275945"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5DD5FF"/>
                </a:solidFill>
              </a:rPr>
              <a:t>Wellbeing</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Feedback regarding the perceived interest for wellbeing improvements to training:</a:t>
            </a:r>
          </a:p>
        </p:txBody>
      </p:sp>
      <p:sp>
        <p:nvSpPr>
          <p:cNvPr id="67" name="Rectangle: Rounded Corners 66">
            <a:extLst>
              <a:ext uri="{FF2B5EF4-FFF2-40B4-BE49-F238E27FC236}">
                <a16:creationId xmlns:a16="http://schemas.microsoft.com/office/drawing/2014/main" id="{E53806FC-A17B-4284-BA8B-162528582567}"/>
              </a:ext>
            </a:extLst>
          </p:cNvPr>
          <p:cNvSpPr/>
          <p:nvPr/>
        </p:nvSpPr>
        <p:spPr>
          <a:xfrm>
            <a:off x="6228187" y="2093627"/>
            <a:ext cx="4802544" cy="323825"/>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8" name="Rectangle: Rounded Corners 67">
            <a:extLst>
              <a:ext uri="{FF2B5EF4-FFF2-40B4-BE49-F238E27FC236}">
                <a16:creationId xmlns:a16="http://schemas.microsoft.com/office/drawing/2014/main" id="{D5478E17-AE43-48FE-A6E4-8DEA3CF306D4}"/>
              </a:ext>
            </a:extLst>
          </p:cNvPr>
          <p:cNvSpPr/>
          <p:nvPr/>
        </p:nvSpPr>
        <p:spPr>
          <a:xfrm>
            <a:off x="6228185" y="2093627"/>
            <a:ext cx="3401590" cy="323825"/>
          </a:xfrm>
          <a:prstGeom prst="roundRect">
            <a:avLst>
              <a:gd name="adj" fmla="val 50000"/>
            </a:avLst>
          </a:prstGeom>
          <a:solidFill>
            <a:srgbClr val="5DD5F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69" name="Subtitle 1">
            <a:extLst>
              <a:ext uri="{FF2B5EF4-FFF2-40B4-BE49-F238E27FC236}">
                <a16:creationId xmlns:a16="http://schemas.microsoft.com/office/drawing/2014/main" id="{E6DEC550-D463-4B23-8D8C-8C52284C5589}"/>
              </a:ext>
            </a:extLst>
          </p:cNvPr>
          <p:cNvSpPr txBox="1"/>
          <p:nvPr/>
        </p:nvSpPr>
        <p:spPr>
          <a:xfrm>
            <a:off x="11030731" y="2102581"/>
            <a:ext cx="445409"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5DD5FF"/>
                </a:solidFill>
              </a:rPr>
              <a:t>70%</a:t>
            </a:r>
          </a:p>
        </p:txBody>
      </p:sp>
      <p:sp>
        <p:nvSpPr>
          <p:cNvPr id="70" name="Subtitle 1">
            <a:extLst>
              <a:ext uri="{FF2B5EF4-FFF2-40B4-BE49-F238E27FC236}">
                <a16:creationId xmlns:a16="http://schemas.microsoft.com/office/drawing/2014/main" id="{92DA05B9-798B-4C4B-B30B-7444CA70F529}"/>
              </a:ext>
            </a:extLst>
          </p:cNvPr>
          <p:cNvSpPr txBox="1"/>
          <p:nvPr/>
        </p:nvSpPr>
        <p:spPr>
          <a:xfrm>
            <a:off x="6228185" y="2122238"/>
            <a:ext cx="3401589" cy="25391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050" b="1" dirty="0">
                <a:solidFill>
                  <a:schemeClr val="bg1"/>
                </a:solidFill>
              </a:rPr>
              <a:t>Already using mental wellbeing support for employees</a:t>
            </a:r>
          </a:p>
        </p:txBody>
      </p:sp>
      <p:sp>
        <p:nvSpPr>
          <p:cNvPr id="78" name="Subtitle 1">
            <a:extLst>
              <a:ext uri="{FF2B5EF4-FFF2-40B4-BE49-F238E27FC236}">
                <a16:creationId xmlns:a16="http://schemas.microsoft.com/office/drawing/2014/main" id="{8108E9AA-D0B2-49F6-A53D-3E5759DD55D0}"/>
              </a:ext>
            </a:extLst>
          </p:cNvPr>
          <p:cNvSpPr txBox="1"/>
          <p:nvPr/>
        </p:nvSpPr>
        <p:spPr>
          <a:xfrm>
            <a:off x="598715" y="1837365"/>
            <a:ext cx="4800612"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FFD757"/>
                </a:solidFill>
              </a:rPr>
              <a:t>Perspective</a:t>
            </a:r>
          </a:p>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dirty="0">
                <a:solidFill>
                  <a:srgbClr val="404040"/>
                </a:solidFill>
              </a:rPr>
              <a:t>Highest indexing responses for the topics stated:</a:t>
            </a:r>
          </a:p>
        </p:txBody>
      </p:sp>
      <p:sp>
        <p:nvSpPr>
          <p:cNvPr id="79" name="Rectangle: Rounded Corners 78">
            <a:extLst>
              <a:ext uri="{FF2B5EF4-FFF2-40B4-BE49-F238E27FC236}">
                <a16:creationId xmlns:a16="http://schemas.microsoft.com/office/drawing/2014/main" id="{1F3518AA-6480-4960-899B-CCB942E6162B}"/>
              </a:ext>
            </a:extLst>
          </p:cNvPr>
          <p:cNvSpPr/>
          <p:nvPr/>
        </p:nvSpPr>
        <p:spPr>
          <a:xfrm>
            <a:off x="598716" y="2647502"/>
            <a:ext cx="4802544" cy="908861"/>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80" name="Rectangle: Rounded Corners 79">
            <a:extLst>
              <a:ext uri="{FF2B5EF4-FFF2-40B4-BE49-F238E27FC236}">
                <a16:creationId xmlns:a16="http://schemas.microsoft.com/office/drawing/2014/main" id="{7ECCCD7F-897C-4D56-B8F7-EAFF3FCF95E1}"/>
              </a:ext>
            </a:extLst>
          </p:cNvPr>
          <p:cNvSpPr/>
          <p:nvPr/>
        </p:nvSpPr>
        <p:spPr>
          <a:xfrm>
            <a:off x="598715" y="2647502"/>
            <a:ext cx="3966365" cy="908861"/>
          </a:xfrm>
          <a:prstGeom prst="roundRect">
            <a:avLst>
              <a:gd name="adj" fmla="val 50000"/>
            </a:avLst>
          </a:prstGeom>
          <a:solidFill>
            <a:srgbClr val="FFD757"/>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81" name="Subtitle 1">
            <a:extLst>
              <a:ext uri="{FF2B5EF4-FFF2-40B4-BE49-F238E27FC236}">
                <a16:creationId xmlns:a16="http://schemas.microsoft.com/office/drawing/2014/main" id="{B536BE15-70E4-4440-91D2-6E41C65BA1E6}"/>
              </a:ext>
            </a:extLst>
          </p:cNvPr>
          <p:cNvSpPr txBox="1"/>
          <p:nvPr/>
        </p:nvSpPr>
        <p:spPr>
          <a:xfrm>
            <a:off x="5401260" y="2948974"/>
            <a:ext cx="445409"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rgbClr val="FFD757"/>
                </a:solidFill>
              </a:rPr>
              <a:t>77%</a:t>
            </a:r>
          </a:p>
        </p:txBody>
      </p:sp>
      <p:sp>
        <p:nvSpPr>
          <p:cNvPr id="83" name="Rectangle: Rounded Corners 82">
            <a:extLst>
              <a:ext uri="{FF2B5EF4-FFF2-40B4-BE49-F238E27FC236}">
                <a16:creationId xmlns:a16="http://schemas.microsoft.com/office/drawing/2014/main" id="{88CF082E-0B2D-4ADC-ACC7-17F9833A93D7}"/>
              </a:ext>
            </a:extLst>
          </p:cNvPr>
          <p:cNvSpPr/>
          <p:nvPr/>
        </p:nvSpPr>
        <p:spPr>
          <a:xfrm>
            <a:off x="598716" y="3844427"/>
            <a:ext cx="4802544" cy="908861"/>
          </a:xfrm>
          <a:prstGeom prst="roundRect">
            <a:avLst>
              <a:gd name="adj" fmla="val 50000"/>
            </a:avLst>
          </a:prstGeom>
          <a:solidFill>
            <a:schemeClr val="bg1">
              <a:lumMod val="9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84" name="Rectangle: Rounded Corners 83">
            <a:extLst>
              <a:ext uri="{FF2B5EF4-FFF2-40B4-BE49-F238E27FC236}">
                <a16:creationId xmlns:a16="http://schemas.microsoft.com/office/drawing/2014/main" id="{64C1C60B-8EC9-425E-AE8D-7C101032D1B9}"/>
              </a:ext>
            </a:extLst>
          </p:cNvPr>
          <p:cNvSpPr/>
          <p:nvPr/>
        </p:nvSpPr>
        <p:spPr>
          <a:xfrm>
            <a:off x="598716" y="3844427"/>
            <a:ext cx="2595985" cy="908861"/>
          </a:xfrm>
          <a:prstGeom prst="roundRect">
            <a:avLst>
              <a:gd name="adj" fmla="val 50000"/>
            </a:avLst>
          </a:prstGeom>
          <a:solidFill>
            <a:schemeClr val="bg1">
              <a:lumMod val="75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86" name="Subtitle 1">
            <a:extLst>
              <a:ext uri="{FF2B5EF4-FFF2-40B4-BE49-F238E27FC236}">
                <a16:creationId xmlns:a16="http://schemas.microsoft.com/office/drawing/2014/main" id="{F8BCE3F7-CC52-4126-A260-F7AEEC286375}"/>
              </a:ext>
            </a:extLst>
          </p:cNvPr>
          <p:cNvSpPr txBox="1"/>
          <p:nvPr/>
        </p:nvSpPr>
        <p:spPr>
          <a:xfrm>
            <a:off x="5401260" y="4136149"/>
            <a:ext cx="445409"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400" dirty="0">
                <a:solidFill>
                  <a:srgbClr val="404040"/>
                </a:solidFill>
              </a:rPr>
              <a:t>45%</a:t>
            </a:r>
          </a:p>
        </p:txBody>
      </p:sp>
      <p:sp>
        <p:nvSpPr>
          <p:cNvPr id="89" name="Subtitle 1">
            <a:extLst>
              <a:ext uri="{FF2B5EF4-FFF2-40B4-BE49-F238E27FC236}">
                <a16:creationId xmlns:a16="http://schemas.microsoft.com/office/drawing/2014/main" id="{A8B99823-46A8-478E-98D4-C2E021F306A5}"/>
              </a:ext>
            </a:extLst>
          </p:cNvPr>
          <p:cNvSpPr txBox="1"/>
          <p:nvPr/>
        </p:nvSpPr>
        <p:spPr>
          <a:xfrm>
            <a:off x="598714" y="2923068"/>
            <a:ext cx="3966365" cy="3077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chemeClr val="bg1"/>
                </a:solidFill>
              </a:rPr>
              <a:t>Have adapted their product or service</a:t>
            </a:r>
          </a:p>
        </p:txBody>
      </p:sp>
      <p:sp>
        <p:nvSpPr>
          <p:cNvPr id="112" name="Rectangle 111">
            <a:extLst>
              <a:ext uri="{FF2B5EF4-FFF2-40B4-BE49-F238E27FC236}">
                <a16:creationId xmlns:a16="http://schemas.microsoft.com/office/drawing/2014/main" id="{C2F565BC-61E2-4CB5-8165-BD6495F1C086}"/>
              </a:ext>
            </a:extLst>
          </p:cNvPr>
          <p:cNvSpPr/>
          <p:nvPr/>
        </p:nvSpPr>
        <p:spPr>
          <a:xfrm>
            <a:off x="6081618" y="798189"/>
            <a:ext cx="6005696" cy="5355310"/>
          </a:xfrm>
          <a:prstGeom prst="rect">
            <a:avLst/>
          </a:prstGeom>
          <a:solidFill>
            <a:schemeClr val="bg1">
              <a:alpha val="94000"/>
            </a:schemeClr>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a:p>
            <a:pPr marL="0" marR="0" indent="0" algn="l" defTabSz="914400" rtl="0" fontAlgn="auto" latinLnBrk="0" hangingPunct="0">
              <a:lnSpc>
                <a:spcPct val="100000"/>
              </a:lnSpc>
              <a:spcBef>
                <a:spcPts val="0"/>
              </a:spcBef>
              <a:spcAft>
                <a:spcPts val="0"/>
              </a:spcAft>
              <a:buClrTx/>
              <a:buSzTx/>
              <a:buFontTx/>
              <a:buNone/>
              <a:tabLst/>
            </a:pPr>
            <a:endParaRPr lang="en-GB" dirty="0"/>
          </a:p>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dirty="0">
              <a:ln>
                <a:noFill/>
              </a:ln>
              <a:solidFill>
                <a:srgbClr val="000000"/>
              </a:solidFill>
              <a:effectLst/>
              <a:uFillTx/>
              <a:latin typeface="+mn-lt"/>
              <a:ea typeface="+mn-ea"/>
              <a:cs typeface="+mn-cs"/>
              <a:sym typeface="Calibri"/>
            </a:endParaRPr>
          </a:p>
        </p:txBody>
      </p:sp>
      <p:sp>
        <p:nvSpPr>
          <p:cNvPr id="113" name="Rectangle 5">
            <a:extLst>
              <a:ext uri="{FF2B5EF4-FFF2-40B4-BE49-F238E27FC236}">
                <a16:creationId xmlns:a16="http://schemas.microsoft.com/office/drawing/2014/main" id="{0CF538A8-C6AC-4889-8682-BBAB3FCC4E2B}"/>
              </a:ext>
            </a:extLst>
          </p:cNvPr>
          <p:cNvSpPr/>
          <p:nvPr/>
        </p:nvSpPr>
        <p:spPr>
          <a:xfrm>
            <a:off x="6088904" y="1539733"/>
            <a:ext cx="5762949" cy="1851442"/>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114" name="Subtitle 1">
            <a:extLst>
              <a:ext uri="{FF2B5EF4-FFF2-40B4-BE49-F238E27FC236}">
                <a16:creationId xmlns:a16="http://schemas.microsoft.com/office/drawing/2014/main" id="{FDC2303F-FF8A-4580-88C0-6B2B96580EFC}"/>
              </a:ext>
            </a:extLst>
          </p:cNvPr>
          <p:cNvSpPr txBox="1"/>
          <p:nvPr/>
        </p:nvSpPr>
        <p:spPr>
          <a:xfrm>
            <a:off x="6475383" y="1650263"/>
            <a:ext cx="5399246" cy="156966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404040"/>
                </a:solidFill>
              </a:rPr>
              <a:t>“Health and fitness </a:t>
            </a:r>
            <a:r>
              <a:rPr lang="en-GB" sz="2400" b="1" dirty="0">
                <a:solidFill>
                  <a:srgbClr val="FFD757"/>
                </a:solidFill>
              </a:rPr>
              <a:t>hasn’t been supported by the Government </a:t>
            </a:r>
            <a:r>
              <a:rPr lang="en-GB" sz="2400" b="1" dirty="0">
                <a:solidFill>
                  <a:srgbClr val="404040"/>
                </a:solidFill>
              </a:rPr>
              <a:t>unfortunately, especially keeping us closed through Nov lockdown.”</a:t>
            </a:r>
          </a:p>
        </p:txBody>
      </p:sp>
      <p:sp>
        <p:nvSpPr>
          <p:cNvPr id="82" name="Subtitle 1">
            <a:extLst>
              <a:ext uri="{FF2B5EF4-FFF2-40B4-BE49-F238E27FC236}">
                <a16:creationId xmlns:a16="http://schemas.microsoft.com/office/drawing/2014/main" id="{6B842EF6-4F3F-4F12-9B29-F04AD1CFF8D9}"/>
              </a:ext>
            </a:extLst>
          </p:cNvPr>
          <p:cNvSpPr txBox="1"/>
          <p:nvPr/>
        </p:nvSpPr>
        <p:spPr>
          <a:xfrm>
            <a:off x="598714" y="4037247"/>
            <a:ext cx="2595984"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chemeClr val="bg1"/>
                </a:solidFill>
              </a:rPr>
              <a:t>COVID has had a negative</a:t>
            </a:r>
          </a:p>
          <a:p>
            <a:pPr marL="12700" algn="ctr">
              <a:buSzPct val="100000"/>
              <a:tabLst>
                <a:tab pos="190500" algn="l"/>
              </a:tabLst>
              <a:defRPr sz="3600" spc="-69">
                <a:solidFill>
                  <a:schemeClr val="accent1">
                    <a:satOff val="-3547"/>
                    <a:lumOff val="-10352"/>
                  </a:schemeClr>
                </a:solidFill>
                <a:latin typeface="Arial"/>
                <a:ea typeface="Arial"/>
                <a:cs typeface="Arial"/>
                <a:sym typeface="Arial"/>
              </a:defRPr>
            </a:pPr>
            <a:r>
              <a:rPr lang="en-GB" sz="1400" b="1" dirty="0">
                <a:solidFill>
                  <a:schemeClr val="bg1"/>
                </a:solidFill>
              </a:rPr>
              <a:t>Impact on the profession</a:t>
            </a:r>
          </a:p>
        </p:txBody>
      </p:sp>
      <p:sp>
        <p:nvSpPr>
          <p:cNvPr id="48" name="Rectangle 5">
            <a:extLst>
              <a:ext uri="{FF2B5EF4-FFF2-40B4-BE49-F238E27FC236}">
                <a16:creationId xmlns:a16="http://schemas.microsoft.com/office/drawing/2014/main" id="{E3F0AE7E-E9AF-7B41-BE8D-DE054B80200F}"/>
              </a:ext>
            </a:extLst>
          </p:cNvPr>
          <p:cNvSpPr/>
          <p:nvPr/>
        </p:nvSpPr>
        <p:spPr>
          <a:xfrm>
            <a:off x="6088904" y="3634228"/>
            <a:ext cx="5762949" cy="2324450"/>
          </a:xfrm>
          <a:prstGeom prst="rect">
            <a:avLst/>
          </a:prstGeom>
          <a:solidFill>
            <a:schemeClr val="bg1"/>
          </a:solidFill>
          <a:ln>
            <a:noFill/>
          </a:ln>
          <a:effectLst>
            <a:outerShdw blurRad="330200" dist="203200" sx="90000" sy="90000" algn="ctr" rotWithShape="0">
              <a:prstClr val="black">
                <a:alpha val="1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75000"/>
                  <a:lumOff val="25000"/>
                </a:schemeClr>
              </a:solidFill>
            </a:endParaRPr>
          </a:p>
        </p:txBody>
      </p:sp>
      <p:sp>
        <p:nvSpPr>
          <p:cNvPr id="49" name="Subtitle 1">
            <a:extLst>
              <a:ext uri="{FF2B5EF4-FFF2-40B4-BE49-F238E27FC236}">
                <a16:creationId xmlns:a16="http://schemas.microsoft.com/office/drawing/2014/main" id="{B2E13D7A-F074-974A-B3EF-83FE37ECFBB4}"/>
              </a:ext>
            </a:extLst>
          </p:cNvPr>
          <p:cNvSpPr txBox="1"/>
          <p:nvPr/>
        </p:nvSpPr>
        <p:spPr>
          <a:xfrm>
            <a:off x="6475383" y="3798226"/>
            <a:ext cx="5399246" cy="193899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2400" b="1" dirty="0">
                <a:solidFill>
                  <a:srgbClr val="404040"/>
                </a:solidFill>
              </a:rPr>
              <a:t>“ Some clients are reluctant to come back to the class environment, but I also have new clients who now see fitness as </a:t>
            </a:r>
            <a:r>
              <a:rPr lang="en-GB" sz="2400" b="1" dirty="0">
                <a:solidFill>
                  <a:srgbClr val="FFD757"/>
                </a:solidFill>
              </a:rPr>
              <a:t>a new essential part of life</a:t>
            </a:r>
            <a:r>
              <a:rPr lang="en-GB" sz="2400" b="1" dirty="0">
                <a:solidFill>
                  <a:srgbClr val="404040"/>
                </a:solidFill>
              </a:rPr>
              <a:t>, and want to be fit to fight </a:t>
            </a:r>
            <a:r>
              <a:rPr lang="en-GB" sz="2400" b="1" dirty="0" err="1">
                <a:solidFill>
                  <a:srgbClr val="404040"/>
                </a:solidFill>
              </a:rPr>
              <a:t>Covid</a:t>
            </a:r>
            <a:r>
              <a:rPr lang="en-GB" sz="2400" b="1" dirty="0">
                <a:solidFill>
                  <a:srgbClr val="404040"/>
                </a:solidFill>
              </a:rPr>
              <a:t>.”</a:t>
            </a:r>
          </a:p>
        </p:txBody>
      </p:sp>
      <p:sp>
        <p:nvSpPr>
          <p:cNvPr id="52" name="Rectangle 5">
            <a:extLst>
              <a:ext uri="{FF2B5EF4-FFF2-40B4-BE49-F238E27FC236}">
                <a16:creationId xmlns:a16="http://schemas.microsoft.com/office/drawing/2014/main" id="{C86C5520-63E8-CD43-9D06-C7D356BDEBAA}"/>
              </a:ext>
            </a:extLst>
          </p:cNvPr>
          <p:cNvSpPr/>
          <p:nvPr/>
        </p:nvSpPr>
        <p:spPr>
          <a:xfrm rot="10800000">
            <a:off x="2711204" y="478720"/>
            <a:ext cx="3601062" cy="641454"/>
          </a:xfrm>
          <a:prstGeom prst="rect">
            <a:avLst/>
          </a:prstGeom>
          <a:solidFill>
            <a:schemeClr val="bg1"/>
          </a:solidFill>
          <a:ln>
            <a:noFill/>
          </a:ln>
          <a:effectLst>
            <a:outerShdw blurRad="330200" dist="203200" sx="90000" sy="90000" algn="ctr" rotWithShape="0">
              <a:prstClr val="black">
                <a:alpha val="7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schemeClr val="tx1">
                  <a:lumMod val="75000"/>
                  <a:lumOff val="25000"/>
                </a:schemeClr>
              </a:solidFill>
            </a:endParaRPr>
          </a:p>
        </p:txBody>
      </p:sp>
      <p:sp>
        <p:nvSpPr>
          <p:cNvPr id="53" name="Subtitle 1">
            <a:extLst>
              <a:ext uri="{FF2B5EF4-FFF2-40B4-BE49-F238E27FC236}">
                <a16:creationId xmlns:a16="http://schemas.microsoft.com/office/drawing/2014/main" id="{00C19F24-DCCD-2243-8E73-BBD2DDC60EDE}"/>
              </a:ext>
            </a:extLst>
          </p:cNvPr>
          <p:cNvSpPr txBox="1"/>
          <p:nvPr/>
        </p:nvSpPr>
        <p:spPr>
          <a:xfrm>
            <a:off x="598715" y="479588"/>
            <a:ext cx="4304212" cy="6463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b="1" dirty="0">
                <a:solidFill>
                  <a:srgbClr val="12316D"/>
                </a:solidFill>
              </a:rPr>
              <a:t>Workforce</a:t>
            </a:r>
          </a:p>
        </p:txBody>
      </p:sp>
      <p:sp>
        <p:nvSpPr>
          <p:cNvPr id="54" name="Subtitle 1">
            <a:extLst>
              <a:ext uri="{FF2B5EF4-FFF2-40B4-BE49-F238E27FC236}">
                <a16:creationId xmlns:a16="http://schemas.microsoft.com/office/drawing/2014/main" id="{ED46DD0C-EDC5-0F4E-AB10-6E25F84C6DA2}"/>
              </a:ext>
            </a:extLst>
          </p:cNvPr>
          <p:cNvSpPr txBox="1"/>
          <p:nvPr/>
        </p:nvSpPr>
        <p:spPr>
          <a:xfrm>
            <a:off x="2824127" y="536621"/>
            <a:ext cx="884926" cy="5232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lgn="r">
              <a:buSzPct val="100000"/>
              <a:tabLst>
                <a:tab pos="190500" algn="l"/>
              </a:tabLst>
              <a:defRPr sz="3600" spc="-69">
                <a:solidFill>
                  <a:schemeClr val="accent1">
                    <a:satOff val="-3547"/>
                    <a:lumOff val="-10352"/>
                  </a:schemeClr>
                </a:solidFill>
                <a:latin typeface="Arial"/>
                <a:ea typeface="Arial"/>
                <a:cs typeface="Arial"/>
                <a:sym typeface="Arial"/>
              </a:defRPr>
            </a:pPr>
            <a:r>
              <a:rPr lang="en-GB" sz="2800" b="1" dirty="0">
                <a:solidFill>
                  <a:schemeClr val="bg1">
                    <a:lumMod val="85000"/>
                  </a:schemeClr>
                </a:solidFill>
              </a:rPr>
              <a:t>152</a:t>
            </a:r>
          </a:p>
        </p:txBody>
      </p:sp>
      <p:sp>
        <p:nvSpPr>
          <p:cNvPr id="59" name="Subtitle 1">
            <a:extLst>
              <a:ext uri="{FF2B5EF4-FFF2-40B4-BE49-F238E27FC236}">
                <a16:creationId xmlns:a16="http://schemas.microsoft.com/office/drawing/2014/main" id="{10F80E2A-3348-6241-9302-DBF496150F2B}"/>
              </a:ext>
            </a:extLst>
          </p:cNvPr>
          <p:cNvSpPr txBox="1"/>
          <p:nvPr/>
        </p:nvSpPr>
        <p:spPr>
          <a:xfrm>
            <a:off x="3689547" y="659729"/>
            <a:ext cx="2949971"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200" b="1" dirty="0">
                <a:solidFill>
                  <a:schemeClr val="bg1">
                    <a:lumMod val="85000"/>
                  </a:schemeClr>
                </a:solidFill>
              </a:rPr>
              <a:t>responses</a:t>
            </a:r>
          </a:p>
        </p:txBody>
      </p:sp>
      <p:sp>
        <p:nvSpPr>
          <p:cNvPr id="60" name="Subtitle 1">
            <a:extLst>
              <a:ext uri="{FF2B5EF4-FFF2-40B4-BE49-F238E27FC236}">
                <a16:creationId xmlns:a16="http://schemas.microsoft.com/office/drawing/2014/main" id="{CA04F1A2-D087-3B42-B94B-70A2E78D8349}"/>
              </a:ext>
            </a:extLst>
          </p:cNvPr>
          <p:cNvSpPr txBox="1"/>
          <p:nvPr/>
        </p:nvSpPr>
        <p:spPr>
          <a:xfrm>
            <a:off x="4704949" y="590481"/>
            <a:ext cx="1842715" cy="4154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nchor="ctr">
            <a:spAutoFit/>
          </a:bodyPr>
          <a:lstStyle/>
          <a:p>
            <a:pPr marL="12700">
              <a:buSzPct val="100000"/>
              <a:tabLst>
                <a:tab pos="190500" algn="l"/>
              </a:tabLst>
              <a:defRPr sz="3600" spc="-69">
                <a:solidFill>
                  <a:schemeClr val="accent1">
                    <a:satOff val="-3547"/>
                    <a:lumOff val="-10352"/>
                  </a:schemeClr>
                </a:solidFill>
                <a:latin typeface="Arial"/>
                <a:ea typeface="Arial"/>
                <a:cs typeface="Arial"/>
                <a:sym typeface="Arial"/>
              </a:defRPr>
            </a:pPr>
            <a:r>
              <a:rPr lang="en-GB" sz="1050" dirty="0">
                <a:solidFill>
                  <a:srgbClr val="404040"/>
                </a:solidFill>
              </a:rPr>
              <a:t>68% self-employed, 30 % employed and 2% other</a:t>
            </a:r>
          </a:p>
        </p:txBody>
      </p:sp>
    </p:spTree>
    <p:extLst>
      <p:ext uri="{BB962C8B-B14F-4D97-AF65-F5344CB8AC3E}">
        <p14:creationId xmlns:p14="http://schemas.microsoft.com/office/powerpoint/2010/main" val="28151867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2EFBD3B-A1E8-4CC6-96F7-EF5DAE808CD6}"/>
              </a:ext>
            </a:extLst>
          </p:cNvPr>
          <p:cNvSpPr/>
          <p:nvPr/>
        </p:nvSpPr>
        <p:spPr>
          <a:xfrm>
            <a:off x="0" y="0"/>
            <a:ext cx="12192000" cy="6858000"/>
          </a:xfrm>
          <a:prstGeom prst="rect">
            <a:avLst/>
          </a:prstGeom>
          <a:solidFill>
            <a:srgbClr val="1F3D6F"/>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GB" sz="1800" b="0" i="0" u="none" strike="noStrike" cap="none" spc="0" normalizeH="0" baseline="0">
              <a:ln>
                <a:noFill/>
              </a:ln>
              <a:solidFill>
                <a:srgbClr val="000000"/>
              </a:solidFill>
              <a:effectLst/>
              <a:uFillTx/>
              <a:latin typeface="+mn-lt"/>
              <a:ea typeface="+mn-ea"/>
              <a:cs typeface="+mn-cs"/>
              <a:sym typeface="Calibri"/>
            </a:endParaRPr>
          </a:p>
        </p:txBody>
      </p:sp>
      <p:sp>
        <p:nvSpPr>
          <p:cNvPr id="2" name="Rectangle 1">
            <a:extLst>
              <a:ext uri="{FF2B5EF4-FFF2-40B4-BE49-F238E27FC236}">
                <a16:creationId xmlns:a16="http://schemas.microsoft.com/office/drawing/2014/main" id="{D8BB3FA1-5436-4233-88D3-E883918E81F0}"/>
              </a:ext>
            </a:extLst>
          </p:cNvPr>
          <p:cNvSpPr/>
          <p:nvPr/>
        </p:nvSpPr>
        <p:spPr>
          <a:xfrm>
            <a:off x="0" y="3013505"/>
            <a:ext cx="12192000" cy="830995"/>
          </a:xfrm>
          <a:prstGeom prst="rect">
            <a:avLst/>
          </a:prstGeom>
          <a:no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ctr" defTabSz="914400" rtl="0" fontAlgn="auto" latinLnBrk="0" hangingPunct="0">
              <a:lnSpc>
                <a:spcPct val="100000"/>
              </a:lnSpc>
              <a:spcBef>
                <a:spcPts val="0"/>
              </a:spcBef>
              <a:spcAft>
                <a:spcPts val="0"/>
              </a:spcAft>
              <a:buClrTx/>
              <a:buSzTx/>
              <a:buFontTx/>
              <a:buNone/>
              <a:tabLst/>
            </a:pPr>
            <a:r>
              <a:rPr kumimoji="0" lang="en-GB" sz="4800" b="1" i="0" u="none" strike="noStrike" cap="none" spc="0" normalizeH="0" baseline="0" dirty="0">
                <a:ln>
                  <a:noFill/>
                </a:ln>
                <a:solidFill>
                  <a:schemeClr val="bg1"/>
                </a:solidFill>
                <a:effectLst/>
                <a:uFillTx/>
                <a:latin typeface="Arial" panose="020B0604020202020204" pitchFamily="34" charset="0"/>
                <a:cs typeface="Arial" panose="020B0604020202020204" pitchFamily="34" charset="0"/>
                <a:sym typeface="Calibri"/>
              </a:rPr>
              <a:t>TRAINING PROVIDER</a:t>
            </a:r>
          </a:p>
        </p:txBody>
      </p:sp>
    </p:spTree>
    <p:extLst>
      <p:ext uri="{BB962C8B-B14F-4D97-AF65-F5344CB8AC3E}">
        <p14:creationId xmlns:p14="http://schemas.microsoft.com/office/powerpoint/2010/main" val="3380504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1795</TotalTime>
  <Words>2596</Words>
  <Application>Microsoft Macintosh PowerPoint</Application>
  <PresentationFormat>Widescreen</PresentationFormat>
  <Paragraphs>439</Paragraphs>
  <Slides>19</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Covid-19: Sector Impact Phase Three Report: Recovery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MVP &amp; Member Benefits</dc:title>
  <dc:creator>James Darios</dc:creator>
  <cp:lastModifiedBy>Phill Wright</cp:lastModifiedBy>
  <cp:revision>281</cp:revision>
  <dcterms:modified xsi:type="dcterms:W3CDTF">2020-12-17T14:40:17Z</dcterms:modified>
</cp:coreProperties>
</file>